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diagrams/drawing1.xml" ContentType="application/vnd.ms-office.drawingml.diagramDrawing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  <Override PartName="/ppt/diagrams/data1.xml" ContentType="application/vnd.openxmlformats-officedocument.drawingml.diagramData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73" r:id="rId3"/>
    <p:sldMasterId id="2147483685" r:id="rId4"/>
    <p:sldMasterId id="2147483697" r:id="rId5"/>
    <p:sldMasterId id="2147483709" r:id="rId6"/>
    <p:sldMasterId id="2147483721" r:id="rId7"/>
    <p:sldMasterId id="2147483733" r:id="rId8"/>
    <p:sldMasterId id="2147483745" r:id="rId9"/>
    <p:sldMasterId id="2147483757" r:id="rId10"/>
    <p:sldMasterId id="2147483769" r:id="rId11"/>
    <p:sldMasterId id="2147483781" r:id="rId12"/>
  </p:sldMasterIdLst>
  <p:notesMasterIdLst>
    <p:notesMasterId r:id="rId30"/>
  </p:notesMasterIdLst>
  <p:sldIdLst>
    <p:sldId id="257" r:id="rId13"/>
    <p:sldId id="259" r:id="rId14"/>
    <p:sldId id="277" r:id="rId15"/>
    <p:sldId id="263" r:id="rId16"/>
    <p:sldId id="283" r:id="rId17"/>
    <p:sldId id="282" r:id="rId18"/>
    <p:sldId id="279" r:id="rId19"/>
    <p:sldId id="260" r:id="rId20"/>
    <p:sldId id="261" r:id="rId21"/>
    <p:sldId id="262" r:id="rId22"/>
    <p:sldId id="264" r:id="rId23"/>
    <p:sldId id="281" r:id="rId24"/>
    <p:sldId id="266" r:id="rId25"/>
    <p:sldId id="265" r:id="rId26"/>
    <p:sldId id="286" r:id="rId27"/>
    <p:sldId id="269" r:id="rId28"/>
    <p:sldId id="276" r:id="rId29"/>
  </p:sldIdLst>
  <p:sldSz cx="9144000" cy="6858000" type="screen4x3"/>
  <p:notesSz cx="6810375" cy="99425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36600"/>
    <a:srgbClr val="FFFFE5"/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500" autoAdjust="0"/>
  </p:normalViewPr>
  <p:slideViewPr>
    <p:cSldViewPr>
      <p:cViewPr varScale="1">
        <p:scale>
          <a:sx n="76" d="100"/>
          <a:sy n="76" d="100"/>
        </p:scale>
        <p:origin x="-42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52796-4A80-4A81-B7EB-BEB93D7ADF36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6F6A185-CD0B-4220-A220-33B7315DA283}">
      <dgm:prSet phldrT="[Text]"/>
      <dgm:spPr/>
      <dgm:t>
        <a:bodyPr/>
        <a:lstStyle/>
        <a:p>
          <a:r>
            <a:rPr lang="en-GB" dirty="0" smtClean="0"/>
            <a:t>2011</a:t>
          </a:r>
        </a:p>
      </dgm:t>
    </dgm:pt>
    <dgm:pt modelId="{C275A325-D1C9-42D2-936F-C4BEB24B7DF5}" type="parTrans" cxnId="{D12ADD7D-7A53-455B-B968-EBCBD9E63C82}">
      <dgm:prSet/>
      <dgm:spPr/>
      <dgm:t>
        <a:bodyPr/>
        <a:lstStyle/>
        <a:p>
          <a:endParaRPr lang="en-GB"/>
        </a:p>
      </dgm:t>
    </dgm:pt>
    <dgm:pt modelId="{2FEA31C8-82DA-4120-8554-B3386E6F6651}" type="sibTrans" cxnId="{D12ADD7D-7A53-455B-B968-EBCBD9E63C82}">
      <dgm:prSet/>
      <dgm:spPr/>
      <dgm:t>
        <a:bodyPr/>
        <a:lstStyle/>
        <a:p>
          <a:endParaRPr lang="en-GB"/>
        </a:p>
      </dgm:t>
    </dgm:pt>
    <dgm:pt modelId="{8ADEC24F-88B0-4A54-B3DA-566405C9BAEB}">
      <dgm:prSet phldrT="[Text]"/>
      <dgm:spPr/>
      <dgm:t>
        <a:bodyPr/>
        <a:lstStyle/>
        <a:p>
          <a:r>
            <a:rPr lang="en-GB" dirty="0" smtClean="0"/>
            <a:t>Load next 200,000 names</a:t>
          </a:r>
          <a:endParaRPr lang="en-GB" dirty="0"/>
        </a:p>
      </dgm:t>
    </dgm:pt>
    <dgm:pt modelId="{AB2695CF-9773-4559-8808-317B29E37654}" type="parTrans" cxnId="{F13EBA5A-3769-4250-9DBE-905FAF6CDB69}">
      <dgm:prSet/>
      <dgm:spPr/>
      <dgm:t>
        <a:bodyPr/>
        <a:lstStyle/>
        <a:p>
          <a:endParaRPr lang="en-GB"/>
        </a:p>
      </dgm:t>
    </dgm:pt>
    <dgm:pt modelId="{51D7EE18-E767-4339-AEAD-673F20AC42F6}" type="sibTrans" cxnId="{F13EBA5A-3769-4250-9DBE-905FAF6CDB69}">
      <dgm:prSet/>
      <dgm:spPr/>
      <dgm:t>
        <a:bodyPr/>
        <a:lstStyle/>
        <a:p>
          <a:endParaRPr lang="en-GB"/>
        </a:p>
      </dgm:t>
    </dgm:pt>
    <dgm:pt modelId="{E2D376B6-B28F-4437-B70E-1BACD0237783}">
      <dgm:prSet phldrT="[Text]"/>
      <dgm:spPr/>
      <dgm:t>
        <a:bodyPr/>
        <a:lstStyle/>
        <a:p>
          <a:r>
            <a:rPr lang="en-GB" dirty="0" smtClean="0"/>
            <a:t>2012</a:t>
          </a:r>
          <a:endParaRPr lang="en-GB" dirty="0"/>
        </a:p>
      </dgm:t>
    </dgm:pt>
    <dgm:pt modelId="{9E06D857-F70C-4218-A29D-DA231A104395}" type="parTrans" cxnId="{49B91C9D-F9E1-4F17-9FE1-05A1307401F5}">
      <dgm:prSet/>
      <dgm:spPr/>
      <dgm:t>
        <a:bodyPr/>
        <a:lstStyle/>
        <a:p>
          <a:endParaRPr lang="en-GB"/>
        </a:p>
      </dgm:t>
    </dgm:pt>
    <dgm:pt modelId="{F9F3FF37-F348-4FC6-8987-A84841736F0C}" type="sibTrans" cxnId="{49B91C9D-F9E1-4F17-9FE1-05A1307401F5}">
      <dgm:prSet/>
      <dgm:spPr/>
      <dgm:t>
        <a:bodyPr/>
        <a:lstStyle/>
        <a:p>
          <a:endParaRPr lang="en-GB"/>
        </a:p>
      </dgm:t>
    </dgm:pt>
    <dgm:pt modelId="{2FBB1339-C756-49C6-ADAB-EAE3E00FA93E}">
      <dgm:prSet phldrT="[Text]"/>
      <dgm:spPr/>
      <dgm:t>
        <a:bodyPr/>
        <a:lstStyle/>
        <a:p>
          <a:r>
            <a:rPr lang="en-GB" dirty="0" smtClean="0"/>
            <a:t>Load remaining names</a:t>
          </a:r>
          <a:endParaRPr lang="en-GB" dirty="0"/>
        </a:p>
      </dgm:t>
    </dgm:pt>
    <dgm:pt modelId="{AC2836C6-A8F5-4410-83EE-054F6CF4EBCD}" type="parTrans" cxnId="{E9F4CB13-E28A-4E76-BF03-410DB0353409}">
      <dgm:prSet/>
      <dgm:spPr/>
      <dgm:t>
        <a:bodyPr/>
        <a:lstStyle/>
        <a:p>
          <a:endParaRPr lang="en-GB"/>
        </a:p>
      </dgm:t>
    </dgm:pt>
    <dgm:pt modelId="{60664E2A-D562-4195-928A-B2D5436A8154}" type="sibTrans" cxnId="{E9F4CB13-E28A-4E76-BF03-410DB0353409}">
      <dgm:prSet/>
      <dgm:spPr/>
      <dgm:t>
        <a:bodyPr/>
        <a:lstStyle/>
        <a:p>
          <a:endParaRPr lang="en-GB"/>
        </a:p>
      </dgm:t>
    </dgm:pt>
    <dgm:pt modelId="{BD0C8CF0-2801-48AD-81F4-0B3DFD0E9FB2}">
      <dgm:prSet phldrT="[Text]"/>
      <dgm:spPr/>
      <dgm:t>
        <a:bodyPr/>
        <a:lstStyle/>
        <a:p>
          <a:r>
            <a:rPr lang="en-GB" dirty="0" smtClean="0"/>
            <a:t>Publication name unification</a:t>
          </a:r>
          <a:endParaRPr lang="en-GB" dirty="0"/>
        </a:p>
      </dgm:t>
    </dgm:pt>
    <dgm:pt modelId="{E423CBA8-A752-4A81-8323-4EA97AAB3644}" type="parTrans" cxnId="{8932489A-46EC-46C2-85BF-1AC1507E7AFC}">
      <dgm:prSet/>
      <dgm:spPr/>
      <dgm:t>
        <a:bodyPr/>
        <a:lstStyle/>
        <a:p>
          <a:endParaRPr lang="en-GB"/>
        </a:p>
      </dgm:t>
    </dgm:pt>
    <dgm:pt modelId="{7C3CB357-66EC-4F84-B97C-F4EB2ED3D413}" type="sibTrans" cxnId="{8932489A-46EC-46C2-85BF-1AC1507E7AFC}">
      <dgm:prSet/>
      <dgm:spPr/>
      <dgm:t>
        <a:bodyPr/>
        <a:lstStyle/>
        <a:p>
          <a:endParaRPr lang="en-GB"/>
        </a:p>
      </dgm:t>
    </dgm:pt>
    <dgm:pt modelId="{EE827DFE-8561-4DE2-A5B8-2A134BCF9673}">
      <dgm:prSet phldrT="[Text]"/>
      <dgm:spPr/>
      <dgm:t>
        <a:bodyPr/>
        <a:lstStyle/>
        <a:p>
          <a:r>
            <a:rPr lang="en-GB" dirty="0" smtClean="0"/>
            <a:t>Apply unification and links to BHL</a:t>
          </a:r>
          <a:endParaRPr lang="en-GB" dirty="0"/>
        </a:p>
      </dgm:t>
    </dgm:pt>
    <dgm:pt modelId="{FE9D2268-F128-4080-9046-49C94263CBCE}" type="parTrans" cxnId="{8D79EF46-DFBD-4871-BE29-5FFB42AD43A9}">
      <dgm:prSet/>
      <dgm:spPr/>
      <dgm:t>
        <a:bodyPr/>
        <a:lstStyle/>
        <a:p>
          <a:endParaRPr lang="en-GB"/>
        </a:p>
      </dgm:t>
    </dgm:pt>
    <dgm:pt modelId="{0369A6C5-E853-487E-ABFE-9A671B608C80}" type="sibTrans" cxnId="{8D79EF46-DFBD-4871-BE29-5FFB42AD43A9}">
      <dgm:prSet/>
      <dgm:spPr/>
      <dgm:t>
        <a:bodyPr/>
        <a:lstStyle/>
        <a:p>
          <a:endParaRPr lang="en-GB"/>
        </a:p>
      </dgm:t>
    </dgm:pt>
    <dgm:pt modelId="{945A0E16-13C0-4665-B3BB-E5CE869780EE}">
      <dgm:prSet phldrT="[Text]"/>
      <dgm:spPr/>
      <dgm:t>
        <a:bodyPr/>
        <a:lstStyle/>
        <a:p>
          <a:r>
            <a:rPr lang="en-GB" dirty="0" smtClean="0"/>
            <a:t>Further processing of remaining names</a:t>
          </a:r>
          <a:endParaRPr lang="en-GB" dirty="0"/>
        </a:p>
      </dgm:t>
    </dgm:pt>
    <dgm:pt modelId="{0D2D80BD-8B84-42D0-98F0-85019DAF6468}" type="parTrans" cxnId="{B9BE4BB5-0FEE-4734-9BFB-594ED3BCC442}">
      <dgm:prSet/>
      <dgm:spPr/>
      <dgm:t>
        <a:bodyPr/>
        <a:lstStyle/>
        <a:p>
          <a:endParaRPr lang="en-GB"/>
        </a:p>
      </dgm:t>
    </dgm:pt>
    <dgm:pt modelId="{174CD91F-D80B-4D9B-85FE-FC6B6F497083}" type="sibTrans" cxnId="{B9BE4BB5-0FEE-4734-9BFB-594ED3BCC442}">
      <dgm:prSet/>
      <dgm:spPr/>
      <dgm:t>
        <a:bodyPr/>
        <a:lstStyle/>
        <a:p>
          <a:endParaRPr lang="en-GB"/>
        </a:p>
      </dgm:t>
    </dgm:pt>
    <dgm:pt modelId="{8B73A402-83A4-4C83-BC4E-C0690FADF246}">
      <dgm:prSet phldrT="[Text]"/>
      <dgm:spPr/>
      <dgm:t>
        <a:bodyPr/>
        <a:lstStyle/>
        <a:p>
          <a:r>
            <a:rPr lang="en-GB" dirty="0" smtClean="0"/>
            <a:t>Web services and APIs</a:t>
          </a:r>
          <a:endParaRPr lang="en-GB" dirty="0"/>
        </a:p>
      </dgm:t>
    </dgm:pt>
    <dgm:pt modelId="{37B31B6E-000A-4F3E-BA2F-4293C8420AFA}" type="parTrans" cxnId="{54FD3587-905B-4630-BB07-CFCBD27CE6C7}">
      <dgm:prSet/>
      <dgm:spPr/>
      <dgm:t>
        <a:bodyPr/>
        <a:lstStyle/>
        <a:p>
          <a:endParaRPr lang="en-GB"/>
        </a:p>
      </dgm:t>
    </dgm:pt>
    <dgm:pt modelId="{2A1AD23A-2F73-4AC7-8BE6-3C6A2C8B2B57}" type="sibTrans" cxnId="{54FD3587-905B-4630-BB07-CFCBD27CE6C7}">
      <dgm:prSet/>
      <dgm:spPr/>
      <dgm:t>
        <a:bodyPr/>
        <a:lstStyle/>
        <a:p>
          <a:endParaRPr lang="en-GB"/>
        </a:p>
      </dgm:t>
    </dgm:pt>
    <dgm:pt modelId="{AA1D665C-61CE-4FE8-A641-22B744AF5301}" type="pres">
      <dgm:prSet presAssocID="{0ED52796-4A80-4A81-B7EB-BEB93D7ADF3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EB58940-828C-40E8-A0C2-2B3959DF3BBD}" type="pres">
      <dgm:prSet presAssocID="{96F6A185-CD0B-4220-A220-33B7315DA283}" presName="composite" presStyleCnt="0"/>
      <dgm:spPr/>
    </dgm:pt>
    <dgm:pt modelId="{D37BD504-14FD-4D5E-90CF-87FE87FC9DF4}" type="pres">
      <dgm:prSet presAssocID="{96F6A185-CD0B-4220-A220-33B7315DA283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B12E84-122D-4057-9065-9F0DD578A44C}" type="pres">
      <dgm:prSet presAssocID="{96F6A185-CD0B-4220-A220-33B7315DA283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92E7B76-D4D1-4818-B0E9-2E8C17D57746}" type="pres">
      <dgm:prSet presAssocID="{2FEA31C8-82DA-4120-8554-B3386E6F6651}" presName="sp" presStyleCnt="0"/>
      <dgm:spPr/>
    </dgm:pt>
    <dgm:pt modelId="{43824149-EBBC-4E1B-B559-8581635E3726}" type="pres">
      <dgm:prSet presAssocID="{E2D376B6-B28F-4437-B70E-1BACD0237783}" presName="composite" presStyleCnt="0"/>
      <dgm:spPr/>
    </dgm:pt>
    <dgm:pt modelId="{418AAD48-70B1-4E66-B18C-82FDD5FB0F95}" type="pres">
      <dgm:prSet presAssocID="{E2D376B6-B28F-4437-B70E-1BACD023778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DE2D99-39B5-47AB-B7C6-5FACAE168AAE}" type="pres">
      <dgm:prSet presAssocID="{E2D376B6-B28F-4437-B70E-1BACD023778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12ADD7D-7A53-455B-B968-EBCBD9E63C82}" srcId="{0ED52796-4A80-4A81-B7EB-BEB93D7ADF36}" destId="{96F6A185-CD0B-4220-A220-33B7315DA283}" srcOrd="0" destOrd="0" parTransId="{C275A325-D1C9-42D2-936F-C4BEB24B7DF5}" sibTransId="{2FEA31C8-82DA-4120-8554-B3386E6F6651}"/>
    <dgm:cxn modelId="{8D79EF46-DFBD-4871-BE29-5FFB42AD43A9}" srcId="{E2D376B6-B28F-4437-B70E-1BACD0237783}" destId="{EE827DFE-8561-4DE2-A5B8-2A134BCF9673}" srcOrd="3" destOrd="0" parTransId="{FE9D2268-F128-4080-9046-49C94263CBCE}" sibTransId="{0369A6C5-E853-487E-ABFE-9A671B608C80}"/>
    <dgm:cxn modelId="{2F597D2A-AF9D-406A-8CDD-086013CF0166}" type="presOf" srcId="{EE827DFE-8561-4DE2-A5B8-2A134BCF9673}" destId="{41DE2D99-39B5-47AB-B7C6-5FACAE168AAE}" srcOrd="0" destOrd="3" presId="urn:microsoft.com/office/officeart/2005/8/layout/chevron2"/>
    <dgm:cxn modelId="{1547E3D1-0FEC-49DF-84FB-DB0F04D760FC}" type="presOf" srcId="{8ADEC24F-88B0-4A54-B3DA-566405C9BAEB}" destId="{84B12E84-122D-4057-9065-9F0DD578A44C}" srcOrd="0" destOrd="0" presId="urn:microsoft.com/office/officeart/2005/8/layout/chevron2"/>
    <dgm:cxn modelId="{0B88CE5F-2F3B-457C-B297-7DCCEC8D946F}" type="presOf" srcId="{E2D376B6-B28F-4437-B70E-1BACD0237783}" destId="{418AAD48-70B1-4E66-B18C-82FDD5FB0F95}" srcOrd="0" destOrd="0" presId="urn:microsoft.com/office/officeart/2005/8/layout/chevron2"/>
    <dgm:cxn modelId="{B9BE4BB5-0FEE-4734-9BFB-594ED3BCC442}" srcId="{96F6A185-CD0B-4220-A220-33B7315DA283}" destId="{945A0E16-13C0-4665-B3BB-E5CE869780EE}" srcOrd="1" destOrd="0" parTransId="{0D2D80BD-8B84-42D0-98F0-85019DAF6468}" sibTransId="{174CD91F-D80B-4D9B-85FE-FC6B6F497083}"/>
    <dgm:cxn modelId="{B9FD3B08-4EFD-449B-88AC-EF2D249E7A48}" type="presOf" srcId="{8B73A402-83A4-4C83-BC4E-C0690FADF246}" destId="{41DE2D99-39B5-47AB-B7C6-5FACAE168AAE}" srcOrd="0" destOrd="1" presId="urn:microsoft.com/office/officeart/2005/8/layout/chevron2"/>
    <dgm:cxn modelId="{DF170BD0-E386-4B35-A1D7-8BB8A0753ABE}" type="presOf" srcId="{0ED52796-4A80-4A81-B7EB-BEB93D7ADF36}" destId="{AA1D665C-61CE-4FE8-A641-22B744AF5301}" srcOrd="0" destOrd="0" presId="urn:microsoft.com/office/officeart/2005/8/layout/chevron2"/>
    <dgm:cxn modelId="{E9F4CB13-E28A-4E76-BF03-410DB0353409}" srcId="{E2D376B6-B28F-4437-B70E-1BACD0237783}" destId="{2FBB1339-C756-49C6-ADAB-EAE3E00FA93E}" srcOrd="0" destOrd="0" parTransId="{AC2836C6-A8F5-4410-83EE-054F6CF4EBCD}" sibTransId="{60664E2A-D562-4195-928A-B2D5436A8154}"/>
    <dgm:cxn modelId="{F13EBA5A-3769-4250-9DBE-905FAF6CDB69}" srcId="{96F6A185-CD0B-4220-A220-33B7315DA283}" destId="{8ADEC24F-88B0-4A54-B3DA-566405C9BAEB}" srcOrd="0" destOrd="0" parTransId="{AB2695CF-9773-4559-8808-317B29E37654}" sibTransId="{51D7EE18-E767-4339-AEAD-673F20AC42F6}"/>
    <dgm:cxn modelId="{54FD3587-905B-4630-BB07-CFCBD27CE6C7}" srcId="{E2D376B6-B28F-4437-B70E-1BACD0237783}" destId="{8B73A402-83A4-4C83-BC4E-C0690FADF246}" srcOrd="1" destOrd="0" parTransId="{37B31B6E-000A-4F3E-BA2F-4293C8420AFA}" sibTransId="{2A1AD23A-2F73-4AC7-8BE6-3C6A2C8B2B57}"/>
    <dgm:cxn modelId="{8932489A-46EC-46C2-85BF-1AC1507E7AFC}" srcId="{E2D376B6-B28F-4437-B70E-1BACD0237783}" destId="{BD0C8CF0-2801-48AD-81F4-0B3DFD0E9FB2}" srcOrd="2" destOrd="0" parTransId="{E423CBA8-A752-4A81-8323-4EA97AAB3644}" sibTransId="{7C3CB357-66EC-4F84-B97C-F4EB2ED3D413}"/>
    <dgm:cxn modelId="{08814ED9-53DC-4303-996A-CE2A020B2B73}" type="presOf" srcId="{96F6A185-CD0B-4220-A220-33B7315DA283}" destId="{D37BD504-14FD-4D5E-90CF-87FE87FC9DF4}" srcOrd="0" destOrd="0" presId="urn:microsoft.com/office/officeart/2005/8/layout/chevron2"/>
    <dgm:cxn modelId="{49B91C9D-F9E1-4F17-9FE1-05A1307401F5}" srcId="{0ED52796-4A80-4A81-B7EB-BEB93D7ADF36}" destId="{E2D376B6-B28F-4437-B70E-1BACD0237783}" srcOrd="1" destOrd="0" parTransId="{9E06D857-F70C-4218-A29D-DA231A104395}" sibTransId="{F9F3FF37-F348-4FC6-8987-A84841736F0C}"/>
    <dgm:cxn modelId="{E28AC598-C5FF-4DDF-8D58-41420005B005}" type="presOf" srcId="{945A0E16-13C0-4665-B3BB-E5CE869780EE}" destId="{84B12E84-122D-4057-9065-9F0DD578A44C}" srcOrd="0" destOrd="1" presId="urn:microsoft.com/office/officeart/2005/8/layout/chevron2"/>
    <dgm:cxn modelId="{349ABE25-0368-4EF2-9A5D-AC8471764584}" type="presOf" srcId="{BD0C8CF0-2801-48AD-81F4-0B3DFD0E9FB2}" destId="{41DE2D99-39B5-47AB-B7C6-5FACAE168AAE}" srcOrd="0" destOrd="2" presId="urn:microsoft.com/office/officeart/2005/8/layout/chevron2"/>
    <dgm:cxn modelId="{C16F006D-192B-4F51-A7CC-EA347C59C65B}" type="presOf" srcId="{2FBB1339-C756-49C6-ADAB-EAE3E00FA93E}" destId="{41DE2D99-39B5-47AB-B7C6-5FACAE168AAE}" srcOrd="0" destOrd="0" presId="urn:microsoft.com/office/officeart/2005/8/layout/chevron2"/>
    <dgm:cxn modelId="{B719004D-63B8-48B9-A928-A8EDE111F070}" type="presParOf" srcId="{AA1D665C-61CE-4FE8-A641-22B744AF5301}" destId="{2EB58940-828C-40E8-A0C2-2B3959DF3BBD}" srcOrd="0" destOrd="0" presId="urn:microsoft.com/office/officeart/2005/8/layout/chevron2"/>
    <dgm:cxn modelId="{0D9AF4AF-1699-4CCA-AE4F-CAE7F37C76EE}" type="presParOf" srcId="{2EB58940-828C-40E8-A0C2-2B3959DF3BBD}" destId="{D37BD504-14FD-4D5E-90CF-87FE87FC9DF4}" srcOrd="0" destOrd="0" presId="urn:microsoft.com/office/officeart/2005/8/layout/chevron2"/>
    <dgm:cxn modelId="{EE98D13C-CD94-44DC-9D13-6C5347B2C55C}" type="presParOf" srcId="{2EB58940-828C-40E8-A0C2-2B3959DF3BBD}" destId="{84B12E84-122D-4057-9065-9F0DD578A44C}" srcOrd="1" destOrd="0" presId="urn:microsoft.com/office/officeart/2005/8/layout/chevron2"/>
    <dgm:cxn modelId="{6D7802B6-D11C-4E9D-A3F4-258D484FDEAA}" type="presParOf" srcId="{AA1D665C-61CE-4FE8-A641-22B744AF5301}" destId="{992E7B76-D4D1-4818-B0E9-2E8C17D57746}" srcOrd="1" destOrd="0" presId="urn:microsoft.com/office/officeart/2005/8/layout/chevron2"/>
    <dgm:cxn modelId="{0280C3B2-61B3-41E9-AED5-63DFBE82BF75}" type="presParOf" srcId="{AA1D665C-61CE-4FE8-A641-22B744AF5301}" destId="{43824149-EBBC-4E1B-B559-8581635E3726}" srcOrd="2" destOrd="0" presId="urn:microsoft.com/office/officeart/2005/8/layout/chevron2"/>
    <dgm:cxn modelId="{C39C53DD-6386-4879-A665-D61F45E3374C}" type="presParOf" srcId="{43824149-EBBC-4E1B-B559-8581635E3726}" destId="{418AAD48-70B1-4E66-B18C-82FDD5FB0F95}" srcOrd="0" destOrd="0" presId="urn:microsoft.com/office/officeart/2005/8/layout/chevron2"/>
    <dgm:cxn modelId="{D8FD432A-8D40-4397-B728-CE67270340FF}" type="presParOf" srcId="{43824149-EBBC-4E1B-B559-8581635E3726}" destId="{41DE2D99-39B5-47AB-B7C6-5FACAE168AA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37BD504-14FD-4D5E-90CF-87FE87FC9DF4}">
      <dsp:nvSpPr>
        <dsp:cNvPr id="0" name=""/>
        <dsp:cNvSpPr/>
      </dsp:nvSpPr>
      <dsp:spPr>
        <a:xfrm rot="5400000">
          <a:off x="-363535" y="367201"/>
          <a:ext cx="2423568" cy="16964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0" kern="1200" dirty="0" smtClean="0"/>
            <a:t>2011</a:t>
          </a:r>
        </a:p>
      </dsp:txBody>
      <dsp:txXfrm rot="5400000">
        <a:off x="-363535" y="367201"/>
        <a:ext cx="2423568" cy="1696497"/>
      </dsp:txXfrm>
    </dsp:sp>
    <dsp:sp modelId="{84B12E84-122D-4057-9065-9F0DD578A44C}">
      <dsp:nvSpPr>
        <dsp:cNvPr id="0" name=""/>
        <dsp:cNvSpPr/>
      </dsp:nvSpPr>
      <dsp:spPr>
        <a:xfrm rot="5400000">
          <a:off x="3745176" y="-2045012"/>
          <a:ext cx="1575319" cy="5672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300" kern="1200" dirty="0" smtClean="0"/>
            <a:t>Load next 200,000 names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300" kern="1200" dirty="0" smtClean="0"/>
            <a:t>Further processing of remaining names</a:t>
          </a:r>
          <a:endParaRPr lang="en-GB" sz="2300" kern="1200" dirty="0"/>
        </a:p>
      </dsp:txBody>
      <dsp:txXfrm rot="5400000">
        <a:off x="3745176" y="-2045012"/>
        <a:ext cx="1575319" cy="5672677"/>
      </dsp:txXfrm>
    </dsp:sp>
    <dsp:sp modelId="{418AAD48-70B1-4E66-B18C-82FDD5FB0F95}">
      <dsp:nvSpPr>
        <dsp:cNvPr id="0" name=""/>
        <dsp:cNvSpPr/>
      </dsp:nvSpPr>
      <dsp:spPr>
        <a:xfrm rot="5400000">
          <a:off x="-363535" y="2506712"/>
          <a:ext cx="2423568" cy="16964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5000" kern="1200" dirty="0" smtClean="0"/>
            <a:t>2012</a:t>
          </a:r>
          <a:endParaRPr lang="en-GB" sz="5000" kern="1200" dirty="0"/>
        </a:p>
      </dsp:txBody>
      <dsp:txXfrm rot="5400000">
        <a:off x="-363535" y="2506712"/>
        <a:ext cx="2423568" cy="1696497"/>
      </dsp:txXfrm>
    </dsp:sp>
    <dsp:sp modelId="{41DE2D99-39B5-47AB-B7C6-5FACAE168AAE}">
      <dsp:nvSpPr>
        <dsp:cNvPr id="0" name=""/>
        <dsp:cNvSpPr/>
      </dsp:nvSpPr>
      <dsp:spPr>
        <a:xfrm rot="5400000">
          <a:off x="3745176" y="94498"/>
          <a:ext cx="1575319" cy="56726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300" kern="1200" dirty="0" smtClean="0"/>
            <a:t>Load remaining names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300" kern="1200" dirty="0" smtClean="0"/>
            <a:t>Web services and APIs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300" kern="1200" dirty="0" smtClean="0"/>
            <a:t>Publication name unification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300" kern="1200" dirty="0" smtClean="0"/>
            <a:t>Apply unification and links to BHL</a:t>
          </a:r>
          <a:endParaRPr lang="en-GB" sz="2300" kern="1200" dirty="0"/>
        </a:p>
      </dsp:txBody>
      <dsp:txXfrm rot="5400000">
        <a:off x="3745176" y="94498"/>
        <a:ext cx="1575319" cy="5672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36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887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694"/>
            <a:ext cx="544830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GB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42D4157-5A44-496D-8B98-01DC6E3472AD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C1A69E-BB30-4908-B09D-209CE63FE7A1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4157-5A44-496D-8B98-01DC6E3472AD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dirty="0" smtClean="0"/>
              <a:t>More granularity needed to be a useful tool in detailed nomenclatural and bibliographic databases</a:t>
            </a:r>
          </a:p>
          <a:p>
            <a:pPr lvl="1"/>
            <a:r>
              <a:rPr lang="en-GB" dirty="0" smtClean="0"/>
              <a:t>Break down data into standard bibliographic and nomenclatural fields</a:t>
            </a:r>
          </a:p>
          <a:p>
            <a:pPr lvl="1"/>
            <a:r>
              <a:rPr lang="en-GB" dirty="0" smtClean="0"/>
              <a:t>Employ current ZR editorial processes and practices</a:t>
            </a:r>
          </a:p>
          <a:p>
            <a:pPr lvl="1"/>
            <a:r>
              <a:rPr lang="en-GB" dirty="0" smtClean="0"/>
              <a:t>Facilitate loading to ION through normal update processes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4157-5A44-496D-8B98-01DC6E3472AD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IA data </a:t>
            </a:r>
            <a:r>
              <a:rPr lang="en-GB" dirty="0" err="1" smtClean="0"/>
              <a:t>csv</a:t>
            </a:r>
            <a:r>
              <a:rPr lang="en-GB" dirty="0" smtClean="0"/>
              <a:t> file</a:t>
            </a:r>
          </a:p>
          <a:p>
            <a:r>
              <a:rPr lang="en-GB" dirty="0" smtClean="0"/>
              <a:t>Parsing algorithms</a:t>
            </a:r>
          </a:p>
          <a:p>
            <a:r>
              <a:rPr lang="en-GB" dirty="0" smtClean="0"/>
              <a:t>Normalised data loaded to data warehouse</a:t>
            </a:r>
          </a:p>
          <a:p>
            <a:r>
              <a:rPr lang="en-GB" dirty="0" smtClean="0"/>
              <a:t>ZR classification applied</a:t>
            </a:r>
          </a:p>
          <a:p>
            <a:r>
              <a:rPr lang="en-GB" dirty="0" smtClean="0"/>
              <a:t>Further QC, clean up</a:t>
            </a:r>
          </a:p>
          <a:p>
            <a:r>
              <a:rPr lang="en-GB" dirty="0" smtClean="0"/>
              <a:t>Assignment of BHL links</a:t>
            </a:r>
          </a:p>
          <a:p>
            <a:r>
              <a:rPr lang="en-GB" dirty="0" smtClean="0"/>
              <a:t>Load to ION, assignment of LSID</a:t>
            </a:r>
          </a:p>
          <a:p>
            <a:r>
              <a:rPr lang="en-GB" dirty="0" smtClean="0"/>
              <a:t>Update capabilities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D4157-5A44-496D-8B98-01DC6E3472AD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R_TitleLogo_BW6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0438" y="5967413"/>
            <a:ext cx="2741612" cy="889000"/>
          </a:xfrm>
          <a:prstGeom prst="rect">
            <a:avLst/>
          </a:prstGeom>
          <a:noFill/>
        </p:spPr>
      </p:pic>
      <p:pic>
        <p:nvPicPr>
          <p:cNvPr id="10243" name="Picture 3" descr="TR_TitleLogo_BW6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0438" y="5967413"/>
            <a:ext cx="2741612" cy="889000"/>
          </a:xfrm>
          <a:prstGeom prst="rect">
            <a:avLst/>
          </a:prstGeom>
          <a:noFill/>
        </p:spPr>
      </p:pic>
      <p:sp>
        <p:nvSpPr>
          <p:cNvPr id="102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1950" y="292100"/>
            <a:ext cx="8382000" cy="1665288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61950" y="2390775"/>
            <a:ext cx="8382000" cy="1800225"/>
          </a:xfrm>
        </p:spPr>
        <p:txBody>
          <a:bodyPr rIns="0"/>
          <a:lstStyle>
            <a:lvl1pPr>
              <a:spcBef>
                <a:spcPct val="0"/>
              </a:spcBef>
              <a:defRPr sz="1800"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10246" name="Line 6"/>
          <p:cNvSpPr>
            <a:spLocks noChangeShapeType="1"/>
          </p:cNvSpPr>
          <p:nvPr/>
        </p:nvSpPr>
        <p:spPr bwMode="auto">
          <a:xfrm>
            <a:off x="355600" y="2060575"/>
            <a:ext cx="841057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0247" name="Picture 7" descr="titleMaster_Logo600id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hidden">
          <a:xfrm>
            <a:off x="6045200" y="5965825"/>
            <a:ext cx="2746375" cy="8921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229260-9601-4631-BAD0-420156D5685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83331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83332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83337" name="Picture 9" descr="hc_DividerGraphBG_Wgre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33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8525" y="1679575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F131FBC-3273-4FDC-A8F4-D97E27260AA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9D49C7-6B8D-4760-A9DD-D4ECE8AAACF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C6E440D-B584-4D06-A1C3-000A4F3A82A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EA1192-4FD7-4B5F-B01B-3AD0D812411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78E485D-3F19-4B18-834F-B1A7DB4302C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84BD82A-6412-473E-B610-D50D1EA0CC5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94DF362-C79F-42A6-BA83-B82E0A27AD2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C47691-EEBA-48BC-87B6-EF33549DC35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C7754C-2FB5-49E0-9054-0423CBCC3D3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5725" y="457200"/>
            <a:ext cx="1860550" cy="5641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0900" y="457200"/>
            <a:ext cx="5432425" cy="5641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CDC069-7066-4C8A-A350-70650949C42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493713"/>
            <a:ext cx="1846262" cy="5605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493713"/>
            <a:ext cx="5389563" cy="5605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7B72D5-1AF4-47E5-8E1D-CC4A2F6366C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386" name="Picture 10" descr="hc_DividerBG_Cgre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85382" name="Picture 6" descr="hc_Divider_Tran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85383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85391" name="Text Box 15"/>
          <p:cNvSpPr txBox="1">
            <a:spLocks noChangeArrowheads="1"/>
          </p:cNvSpPr>
          <p:nvPr userDrawn="1"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F18D2B-1DD3-45DF-A5B0-157A1E402A4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777735C-30CC-4F71-8D6A-1B2D8F7D37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160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160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C2519F-5254-4268-A880-2990B643580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91DE0C-D1FB-4675-AB07-8135D4A37DA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473B70-9383-4525-B0D5-DC6FFA8CA2C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9318E1-36BD-4720-9030-3A9F5EB8B19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567CCD-7FE1-4B99-BE71-E897520EC66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D586737-E25D-43C7-A58D-D1E4FBC7EB2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R_SlideLogo_BW6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6316663"/>
            <a:ext cx="1652588" cy="536575"/>
          </a:xfrm>
          <a:prstGeom prst="rect">
            <a:avLst/>
          </a:prstGeom>
          <a:noFill/>
        </p:spPr>
      </p:pic>
      <p:pic>
        <p:nvPicPr>
          <p:cNvPr id="16387" name="Picture 3" descr="slideMaster_Logo6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hidden">
          <a:xfrm>
            <a:off x="377825" y="6323013"/>
            <a:ext cx="1644650" cy="528637"/>
          </a:xfrm>
          <a:prstGeom prst="rect">
            <a:avLst/>
          </a:prstGeom>
          <a:noFill/>
        </p:spPr>
      </p:pic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50900" y="1538288"/>
            <a:ext cx="7445375" cy="4035425"/>
          </a:xfrm>
        </p:spPr>
        <p:txBody>
          <a:bodyPr anchor="t"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0BE9A75A-31D7-4DB3-942F-DE8AD924D62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2263DD-B748-4AA0-83BF-F8D1714A595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487363"/>
            <a:ext cx="1846262" cy="5599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487363"/>
            <a:ext cx="5389563" cy="5599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88E700-D3CB-4F7C-99A4-0C5353DD4F3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87427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87428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87433" name="Picture 9" descr="hc_DividerGraphBG_Cgre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743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CF3B22-172D-47D6-A258-9D5B6C0DDCF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E4B49B-3450-475F-9A5A-AE8F58D6E28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360A74-F6AD-49B6-9E45-74E866C6484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436DC1-9F09-47CE-96E4-7B98D5F4A3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3BD3AFE-F9D2-4A76-A83C-8576B573849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434403-C59E-4D7D-BBB5-546F955E247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5AEBCF-C6F4-4F6F-B168-2C8CC60E2DD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B67AAD-3C07-4999-A12E-8C5D2F49031E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D5DBD8-66BF-4F09-95C2-739921FA32F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7BD0F9-FE01-46D2-BD98-4476CA0AE69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500063"/>
            <a:ext cx="1846262" cy="5599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500063"/>
            <a:ext cx="5389563" cy="5599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C7306C-0172-49BA-BAA3-BD913045F9B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7D3B98-3147-4B91-B868-BD81EEF3E24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0" y="1528763"/>
            <a:ext cx="3646488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528763"/>
            <a:ext cx="3646487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EFE7315-31F4-4DB0-86E1-435BE596DCBF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D8E69C-215A-4BB7-86A5-36E021A60396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47DF7E4-3331-453A-8033-C90560D85BD5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AB352F-88F3-4BDC-8A2A-81ABC6F5C36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96E56C-A79F-4767-A4C5-DAC5DCEA08F8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681806-56A6-4157-87D1-DA6CDAE6B1B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1374AB-D6E2-4301-BBE8-77692CB2B07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60A105-48BA-4F25-83D4-CF4AED654FE9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5725" y="457200"/>
            <a:ext cx="1860550" cy="5641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0900" y="457200"/>
            <a:ext cx="5432425" cy="5641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57FA6D-44AB-4D9E-939B-C29BD45BB8BA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1950" y="3448050"/>
            <a:ext cx="8382000" cy="81915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1950" y="4435475"/>
            <a:ext cx="8382000" cy="1279525"/>
          </a:xfrm>
        </p:spPr>
        <p:txBody>
          <a:bodyPr rIns="0"/>
          <a:lstStyle>
            <a:lvl1pPr marL="0" indent="0">
              <a:lnSpc>
                <a:spcPct val="90000"/>
              </a:lnSpc>
              <a:spcBef>
                <a:spcPct val="0"/>
              </a:spcBef>
              <a:buFontTx/>
              <a:buNone/>
              <a:defRPr sz="18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355600" y="4321175"/>
            <a:ext cx="841057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38930" name="Picture 18" descr="tr_hrz_rgb_pos"/>
          <p:cNvPicPr>
            <a:picLocks noChangeAspect="1" noChangeArrowheads="1"/>
          </p:cNvPicPr>
          <p:nvPr/>
        </p:nvPicPr>
        <p:blipFill>
          <a:blip r:embed="rId2" cstate="print"/>
          <a:srcRect b="20689"/>
          <a:stretch>
            <a:fillRect/>
          </a:stretch>
        </p:blipFill>
        <p:spPr bwMode="auto">
          <a:xfrm>
            <a:off x="6048375" y="5976938"/>
            <a:ext cx="2733675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RTR1O33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113" y="381000"/>
            <a:ext cx="8397875" cy="29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681806-56A6-4157-87D1-DA6CDAE6B1B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0446476-E959-46E4-81F8-4FB6F74846D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575" y="1525588"/>
            <a:ext cx="3608388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525588"/>
            <a:ext cx="3608387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2C9F9BC-9803-4A2D-9CA9-5FAA266E82E2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93193A-5565-4700-B550-AD89899EAD5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1583D21-4D02-4E8C-ACF3-AF62807F001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E4893BE-21EA-46F1-9177-776403A6FC31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446476-E959-46E4-81F8-4FB6F74846D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E1D6FE-2784-491D-A567-4AE077B6EAD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FC0529F-40DD-4B82-B4FF-EEE7D5AD467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7229260-9601-4631-BAD0-420156D5685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5250" y="506413"/>
            <a:ext cx="1841500" cy="55895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575" y="506413"/>
            <a:ext cx="5375275" cy="55895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4CDC069-7066-4C8A-A350-70650949C42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1950" y="311150"/>
            <a:ext cx="8420100" cy="1665288"/>
          </a:xfrm>
        </p:spPr>
        <p:txBody>
          <a:bodyPr/>
          <a:lstStyle>
            <a:lvl1pPr>
              <a:lnSpc>
                <a:spcPct val="90000"/>
              </a:lnSpc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1950" y="2390775"/>
            <a:ext cx="8382000" cy="1152525"/>
          </a:xfrm>
        </p:spPr>
        <p:txBody>
          <a:bodyPr rIns="0"/>
          <a:lstStyle>
            <a:lvl1pPr marL="0" indent="0">
              <a:lnSpc>
                <a:spcPct val="90000"/>
              </a:lnSpc>
              <a:spcBef>
                <a:spcPct val="0"/>
              </a:spcBef>
              <a:buFontTx/>
              <a:buNone/>
              <a:defRPr sz="2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9156" name="Line 4"/>
          <p:cNvSpPr>
            <a:spLocks noChangeShapeType="1"/>
          </p:cNvSpPr>
          <p:nvPr/>
        </p:nvSpPr>
        <p:spPr bwMode="auto">
          <a:xfrm>
            <a:off x="366713" y="2060575"/>
            <a:ext cx="8399462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49162" name="Picture 10" descr="tr_hrz_rgb_pos"/>
          <p:cNvPicPr>
            <a:picLocks noChangeAspect="1" noChangeArrowheads="1"/>
          </p:cNvPicPr>
          <p:nvPr/>
        </p:nvPicPr>
        <p:blipFill>
          <a:blip r:embed="rId3" cstate="print"/>
          <a:srcRect b="20689"/>
          <a:stretch>
            <a:fillRect/>
          </a:stretch>
        </p:blipFill>
        <p:spPr bwMode="auto">
          <a:xfrm>
            <a:off x="6048375" y="5976938"/>
            <a:ext cx="2733675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ED9BF56-314D-46BE-8AEE-BA1C0764B73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AC33D5-EAF3-4294-9B3F-465EED19577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7575" y="1528763"/>
            <a:ext cx="3608388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528763"/>
            <a:ext cx="3608387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80A0E4-DD6C-46AC-890A-71E1B109A3B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D2F0AF-7485-4747-8ACB-0A3EF4B8373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C9CC43-4AB4-4728-B7CB-A502D5B1FD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0" y="1528763"/>
            <a:ext cx="3646488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788" y="1528763"/>
            <a:ext cx="3646487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2C9F9BC-9803-4A2D-9CA9-5FAA266E82E2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2639EC-90EE-4D8A-80E8-06132D46BB9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C1674C-FA84-4BAF-BADF-32A52B309C6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AF24DF-E036-4D90-945D-93875CACA11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DFEF01-9620-4986-8232-E5E6AAE32B4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5250" y="493713"/>
            <a:ext cx="1841500" cy="5605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575" y="493713"/>
            <a:ext cx="5375275" cy="5605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5D339F4-8264-42D4-9D98-C7AE5FFF093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05" name="Picture 21" descr="hc_DividerBG_blu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19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2007" name="Picture 23" descr="hc_Divider_Tran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2013" name="Text Box 29"/>
          <p:cNvSpPr txBox="1">
            <a:spLocks noChangeArrowheads="1"/>
          </p:cNvSpPr>
          <p:nvPr userDrawn="1"/>
        </p:nvSpPr>
        <p:spPr bwMode="auto">
          <a:xfrm rot="16200000">
            <a:off x="-682625" y="5664201"/>
            <a:ext cx="1646237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D5D55C9-4E0D-44D0-A4CA-E651AF57D87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CA7A07-969A-44D2-9658-E50DCD821B3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973F41-D184-4004-A6C3-98F81E0BC45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6E8288-FA1B-489B-95F5-F4D506BDECF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93193A-5565-4700-B550-AD89899EAD54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3F7D7D-858E-43D8-AF5F-A627D098F8D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04787D-64AF-4F0F-8ACF-A3B2C413AC1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E17AC2-BA12-42B7-9A6C-CA86B43E9BB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DD31B7-5AA1-4D07-BC2F-F7104F97B7B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F7F546-0922-42B2-AC95-CAFABD12560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512763"/>
            <a:ext cx="1846262" cy="55864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512763"/>
            <a:ext cx="5389563" cy="55864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ADBD184-E329-49FB-BDC8-C0710727975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47" name="Picture 15" descr="hc_DividerGraphBG_blu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52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F04AA04-2D85-408A-B1EB-DB15E79989B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5F01E2-4050-43C6-8E48-309FE6A620D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99BF46-9462-49A2-8AC0-BB78A3A9B7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1583D21-4D02-4E8C-ACF3-AF62807F001B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E3D8949-878E-46D3-A2C2-7B748FCC5F6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0B51B6-C71B-4F09-BC1D-9F30D722FF3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E8AECC-71B8-45EC-91A7-DE97A0A20C0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8AED9EB-2E89-409E-84A6-16E97C08D8F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3EFBA16-60ED-4A5F-8D0C-8E881644A8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7A19AA-167D-4D41-963C-7BBEF303F4F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519113"/>
            <a:ext cx="1846262" cy="5580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519113"/>
            <a:ext cx="5389563" cy="5580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663D3D-20A4-49E1-B75D-30C24538A29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477189" name="Picture 5" descr="hc_DividerBG_purp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77191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77195" name="Picture 11" descr="hc_Divider_Tran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77200" name="Text Box 16"/>
          <p:cNvSpPr txBox="1">
            <a:spLocks noChangeArrowheads="1"/>
          </p:cNvSpPr>
          <p:nvPr userDrawn="1"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5636A7-A6B5-4A83-A652-37AAE7B7D3C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B255D3-32C2-4723-8B4E-60798B213D5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E4893BE-21EA-46F1-9177-776403A6FC31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AC8273-9DBC-48EC-B689-DDE9258042B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050FDB-64E8-4EDF-BFC1-27BC9069583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1F5E9E-7678-4687-8A13-D04B6E1BA29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7F06E4-2FFD-44AF-947A-87A60A10B3E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2A863F-333D-446C-AB2C-EE286D01EB4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3FCA40-06FE-4308-A9B2-33D2614ADEF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269695-0474-46C7-8391-A5F8B94198D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519113"/>
            <a:ext cx="1846262" cy="5580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519113"/>
            <a:ext cx="5389563" cy="5580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FFA13A-5D17-454E-AFD2-6A1016D2F48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79235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79236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79237" name="Picture 5" descr="hc_DividerGraphBG_purp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792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lnSpc>
                <a:spcPct val="9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F42E43-72B2-48FE-9BAF-8074085C828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E1D6FE-2784-491D-A567-4AE077B6EAD5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7D0D38-7A24-4B8D-A7CF-4F399A3DB24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2A12EEE-BD80-4092-98FC-01F447E359F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C61E2E2-A30A-4C30-9A7B-D2A1387A8FF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56A0F88-2FAB-476F-A36D-A0C9BC3F065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43F7097-C730-4936-A341-5136B51ABD0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2841AC-2556-4B86-A73B-513A1C277AE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730D485-22BE-437D-A9B0-00A1F4339C8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EA7897-A143-44C2-A97A-4AD824409A9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519113"/>
            <a:ext cx="1846262" cy="5580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519113"/>
            <a:ext cx="5389563" cy="5580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D4C2D8-7072-4FF5-84AA-2CD5F110FC3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0" name="Picture 10" descr="hc_DividerBG_Wgre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81286" name="Picture 6" descr="hc_Divider_Trans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8128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898525" y="1538288"/>
            <a:ext cx="7388225" cy="40354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81297" name="Text Box 17"/>
          <p:cNvSpPr txBox="1">
            <a:spLocks noChangeArrowheads="1"/>
          </p:cNvSpPr>
          <p:nvPr userDrawn="1"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C0529F-40DD-4B82-B4FF-EEE7D5AD4673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F0E1AF-5998-45AA-800A-FFF0C09A59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21CCD27-F285-4235-97BF-AA0DB83C4DB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8525" y="1528763"/>
            <a:ext cx="3617913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1528763"/>
            <a:ext cx="3617912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B9E4ED-53AC-458D-BB30-9769AA572E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DE51D7-7A1B-44D5-98A0-324E40C9095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F4AE47-EDAA-471F-A243-7A4090835C9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3F3DDC-384E-4CEB-A2DE-61AA4DA8E4B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EFB009-5AE1-43F6-86E6-3E76332E06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BD4DF0-ADF5-4DF8-AA48-86175578005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DCE1AD-5560-4421-AD6D-C22DDA3D7D1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488" y="519113"/>
            <a:ext cx="1846262" cy="55800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8525" y="519113"/>
            <a:ext cx="5389563" cy="55800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614D2C5-1916-430E-BEE0-AE47ED33D0E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13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8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1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1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R_SlideLogo_BW6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1475" y="6315075"/>
            <a:ext cx="1652588" cy="536575"/>
          </a:xfrm>
          <a:prstGeom prst="rect">
            <a:avLst/>
          </a:prstGeom>
          <a:noFill/>
        </p:spPr>
      </p:pic>
      <p:pic>
        <p:nvPicPr>
          <p:cNvPr id="9219" name="Picture 3" descr="slideMaster_Logo6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hidden">
          <a:xfrm>
            <a:off x="377825" y="6323013"/>
            <a:ext cx="1644650" cy="528637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4863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6B390474-84E5-4851-B158-9FF22DE38C3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50900" y="457200"/>
            <a:ext cx="7445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0900" y="1528763"/>
            <a:ext cx="744537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9224" name="Line 8"/>
          <p:cNvSpPr>
            <a:spLocks noChangeShapeType="1"/>
          </p:cNvSpPr>
          <p:nvPr/>
        </p:nvSpPr>
        <p:spPr bwMode="auto">
          <a:xfrm>
            <a:off x="850900" y="1371600"/>
            <a:ext cx="7445375" cy="1588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5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87338" indent="-28575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569913" indent="-280988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852488" indent="-280988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4pPr>
      <a:lvl5pPr marL="1135063" indent="-280988" algn="l" rtl="0" eaLnBrk="1" fontAlgn="base" hangingPunct="1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5pPr>
      <a:lvl6pPr marL="1592263" indent="-280988" algn="l" rtl="0" eaLnBrk="1" fontAlgn="base" hangingPunct="1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6pPr>
      <a:lvl7pPr marL="2049463" indent="-280988" algn="l" rtl="0" eaLnBrk="1" fontAlgn="base" hangingPunct="1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7pPr>
      <a:lvl8pPr marL="2506663" indent="-280988" algn="l" rtl="0" eaLnBrk="1" fontAlgn="base" hangingPunct="1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8pPr>
      <a:lvl9pPr marL="2963863" indent="-280988" algn="l" rtl="0" eaLnBrk="1" fontAlgn="base" hangingPunct="1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82307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82308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82315" name="Picture 11" descr="hc_DividerGraphBG_Wgre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23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4863" y="640080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fld id="{BE11B857-4828-43A5-BBFF-B2901256714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8231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493713"/>
            <a:ext cx="73882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231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2318" name="Line 14"/>
          <p:cNvSpPr>
            <a:spLocks noChangeShapeType="1"/>
          </p:cNvSpPr>
          <p:nvPr/>
        </p:nvSpPr>
        <p:spPr bwMode="auto">
          <a:xfrm>
            <a:off x="898525" y="1368425"/>
            <a:ext cx="738822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2319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9445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14300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9431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4003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8575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3147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364" name="Picture 12" descr="hc_DividerBG_Cgre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84358" name="Picture 6" descr="hc_Divider_TransLogo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8436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25950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fld id="{6F63765B-9014-4446-8603-C3A1FA142C3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84363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92338" y="639445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  <p:sp>
        <p:nvSpPr>
          <p:cNvPr id="48436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487363"/>
            <a:ext cx="7388225" cy="84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436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16063"/>
            <a:ext cx="7388225" cy="4570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4368" name="Line 16"/>
          <p:cNvSpPr>
            <a:spLocks noChangeShapeType="1"/>
          </p:cNvSpPr>
          <p:nvPr/>
        </p:nvSpPr>
        <p:spPr bwMode="auto">
          <a:xfrm>
            <a:off x="898525" y="1368425"/>
            <a:ext cx="738822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4372" name="Text Box 20"/>
          <p:cNvSpPr txBox="1">
            <a:spLocks noChangeArrowheads="1"/>
          </p:cNvSpPr>
          <p:nvPr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14300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9431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4003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8575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3147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86403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86404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86411" name="Picture 11" descr="hc_DividerGraphBG_Cgre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640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4863" y="640080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fld id="{CF358C9E-ABC3-40B6-BE4C-B062A2F2FC7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86412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500063"/>
            <a:ext cx="73882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6413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6414" name="Line 14"/>
          <p:cNvSpPr>
            <a:spLocks noChangeShapeType="1"/>
          </p:cNvSpPr>
          <p:nvPr/>
        </p:nvSpPr>
        <p:spPr bwMode="auto">
          <a:xfrm>
            <a:off x="355600" y="1368425"/>
            <a:ext cx="841057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86415" name="Rectangle 1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97625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14300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9431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4003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8575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3147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TR_SlideLogo_BW6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1475" y="6315075"/>
            <a:ext cx="1652588" cy="536575"/>
          </a:xfrm>
          <a:prstGeom prst="rect">
            <a:avLst/>
          </a:prstGeom>
          <a:noFill/>
        </p:spPr>
      </p:pic>
      <p:pic>
        <p:nvPicPr>
          <p:cNvPr id="15363" name="Picture 3" descr="slideMaster_Logo6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hidden">
          <a:xfrm>
            <a:off x="377825" y="6323013"/>
            <a:ext cx="1644650" cy="528637"/>
          </a:xfrm>
          <a:prstGeom prst="rect">
            <a:avLst/>
          </a:prstGeom>
          <a:noFill/>
        </p:spPr>
      </p:pic>
      <p:sp>
        <p:nvSpPr>
          <p:cNvPr id="153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4863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fld id="{33AF399F-8DD0-414C-9DF9-5B8A6ED358D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50900" y="457200"/>
            <a:ext cx="7445375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0900" y="1528763"/>
            <a:ext cx="744537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850900" y="1371600"/>
            <a:ext cx="7445375" cy="1588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287338" indent="-285750" algn="l" rtl="0" fontAlgn="base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569913" indent="-280988" algn="l" rtl="0" fontAlgn="base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852488" indent="-280988" algn="l" rtl="0" fontAlgn="base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4pPr>
      <a:lvl5pPr marL="1135063" indent="-280988" algn="l" rtl="0" fontAlgn="base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5pPr>
      <a:lvl6pPr marL="1592263" indent="-280988" algn="l" rtl="0" fontAlgn="base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6pPr>
      <a:lvl7pPr marL="2049463" indent="-280988" algn="l" rtl="0" fontAlgn="base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7pPr>
      <a:lvl8pPr marL="2506663" indent="-280988" algn="l" rtl="0" fontAlgn="base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8pPr>
      <a:lvl9pPr marL="2963863" indent="-280988" algn="l" rtl="0" fontAlgn="base">
        <a:spcBef>
          <a:spcPct val="20000"/>
        </a:spcBef>
        <a:spcAft>
          <a:spcPct val="2000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9" name="Text Box 21"/>
          <p:cNvSpPr txBox="1">
            <a:spLocks noChangeArrowheads="1"/>
          </p:cNvSpPr>
          <p:nvPr/>
        </p:nvSpPr>
        <p:spPr bwMode="auto">
          <a:xfrm>
            <a:off x="336550" y="1530350"/>
            <a:ext cx="2162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indent="-228600">
              <a:buClr>
                <a:schemeClr val="tx2"/>
              </a:buClr>
              <a:buFontTx/>
              <a:buChar char="•"/>
            </a:pPr>
            <a:endParaRPr lang="en-US"/>
          </a:p>
        </p:txBody>
      </p:sp>
      <p:pic>
        <p:nvPicPr>
          <p:cNvPr id="37906" name="Picture 18" descr="TR_SlideLogo_BW6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1475" y="6323013"/>
            <a:ext cx="1652588" cy="536575"/>
          </a:xfrm>
          <a:prstGeom prst="rect">
            <a:avLst/>
          </a:prstGeom>
          <a:noFill/>
        </p:spPr>
      </p:pic>
      <p:sp>
        <p:nvSpPr>
          <p:cNvPr id="378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93913" y="639445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68788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fld id="{6B390474-84E5-4851-B158-9FF22DE38C3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7902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506413"/>
            <a:ext cx="736917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790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1525588"/>
            <a:ext cx="736917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37905" name="Picture 17" descr="slideMaster_Logo60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hidden">
          <a:xfrm>
            <a:off x="371475" y="6323013"/>
            <a:ext cx="1644650" cy="528637"/>
          </a:xfrm>
          <a:prstGeom prst="rect">
            <a:avLst/>
          </a:prstGeom>
          <a:noFill/>
        </p:spPr>
      </p:pic>
      <p:sp>
        <p:nvSpPr>
          <p:cNvPr id="37907" name="Line 19"/>
          <p:cNvSpPr>
            <a:spLocks noChangeShapeType="1"/>
          </p:cNvSpPr>
          <p:nvPr/>
        </p:nvSpPr>
        <p:spPr bwMode="auto">
          <a:xfrm>
            <a:off x="917575" y="1365250"/>
            <a:ext cx="736917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37924" name="Text Box 36"/>
          <p:cNvSpPr txBox="1">
            <a:spLocks noChangeArrowheads="1"/>
          </p:cNvSpPr>
          <p:nvPr/>
        </p:nvSpPr>
        <p:spPr bwMode="auto">
          <a:xfrm rot="16200000">
            <a:off x="-682625" y="5664201"/>
            <a:ext cx="1646237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914400" indent="-17145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3pPr>
      <a:lvl4pPr marL="12573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485900" indent="-1143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5pPr>
      <a:lvl6pPr marL="1943100" indent="-1143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6pPr>
      <a:lvl7pPr marL="2400300" indent="-1143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7pPr>
      <a:lvl8pPr marL="2857500" indent="-1143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8pPr>
      <a:lvl9pPr marL="3314700" indent="-1143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9563" y="6397625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fld id="{6E75D2ED-BA51-4600-81C9-5A3D7418510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8139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25663" y="6397625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  <p:sp>
        <p:nvSpPr>
          <p:cNvPr id="48144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93713"/>
            <a:ext cx="7369175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145" name="Rectangle 1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1528763"/>
            <a:ext cx="736917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146" name="Line 18"/>
          <p:cNvSpPr>
            <a:spLocks noChangeShapeType="1"/>
          </p:cNvSpPr>
          <p:nvPr/>
        </p:nvSpPr>
        <p:spPr bwMode="auto">
          <a:xfrm>
            <a:off x="917575" y="1365250"/>
            <a:ext cx="736917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48147" name="Picture 19" descr="tr_hrz_rgb_pos"/>
          <p:cNvPicPr>
            <a:picLocks noChangeAspect="1" noChangeArrowheads="1"/>
          </p:cNvPicPr>
          <p:nvPr/>
        </p:nvPicPr>
        <p:blipFill>
          <a:blip r:embed="rId13" cstate="print"/>
          <a:srcRect b="20689"/>
          <a:stretch>
            <a:fillRect/>
          </a:stretch>
        </p:blipFill>
        <p:spPr bwMode="auto">
          <a:xfrm>
            <a:off x="385763" y="6324600"/>
            <a:ext cx="168751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54" name="Text Box 26"/>
          <p:cNvSpPr txBox="1">
            <a:spLocks noChangeArrowheads="1"/>
          </p:cNvSpPr>
          <p:nvPr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rtl="0" eaLnBrk="1" fontAlgn="base" hangingPunct="1">
        <a:spcBef>
          <a:spcPct val="30000"/>
        </a:spcBef>
        <a:spcAft>
          <a:spcPct val="0"/>
        </a:spcAft>
        <a:buClr>
          <a:schemeClr val="tx2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971550" indent="-228600" algn="l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3pPr>
      <a:lvl4pPr marL="125730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5pPr>
      <a:lvl6pPr marL="20002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6pPr>
      <a:lvl7pPr marL="24574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7pPr>
      <a:lvl8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8pPr>
      <a:lvl9pPr marL="3371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0973" name="Rectangle 1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0970" name="Picture 10" descr="TR_SlideLogo_BW600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0982" name="Picture 22" descr="hc_DividerBG_blu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0977" name="Picture 17" descr="hc_Divider_Trans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512763"/>
            <a:ext cx="73882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84675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fld id="{5527BAEA-25EF-4159-A1A9-1EA2B7578E2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0980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27250" y="639445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898525" y="1368425"/>
            <a:ext cx="738822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0993" name="Text Box 33"/>
          <p:cNvSpPr txBox="1">
            <a:spLocks noChangeArrowheads="1"/>
          </p:cNvSpPr>
          <p:nvPr/>
        </p:nvSpPr>
        <p:spPr bwMode="auto">
          <a:xfrm rot="16200000">
            <a:off x="-682625" y="5664201"/>
            <a:ext cx="1646237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971550" indent="-22860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314450" indent="-228600" algn="l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600200" indent="-17145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57400" indent="-17145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14600" indent="-17145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71800" indent="-17145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29000" indent="-17145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24" name="Picture 16" descr="hc_DividerGraphBG_blu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42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4863" y="640080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fld id="{77188FC2-54C7-4CCB-97F7-4D1A06B7E82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4225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519113"/>
            <a:ext cx="7388225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4226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898525" y="1368425"/>
            <a:ext cx="738822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971550" indent="-22860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25730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5pPr>
      <a:lvl6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6pPr>
      <a:lvl7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7pPr>
      <a:lvl8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8pPr>
      <a:lvl9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76163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76164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76165" name="Picture 5" descr="hc_DividerBG_purpl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476166" name="Picture 6" descr="hc_Divider_Trans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7616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18000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fld id="{C7104D7C-3C05-452C-B24E-EFCB15545C5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76171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39445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  <p:sp>
        <p:nvSpPr>
          <p:cNvPr id="476173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519113"/>
            <a:ext cx="7388225" cy="81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76174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76175" name="Line 15"/>
          <p:cNvSpPr>
            <a:spLocks noChangeShapeType="1"/>
          </p:cNvSpPr>
          <p:nvPr/>
        </p:nvSpPr>
        <p:spPr bwMode="auto">
          <a:xfrm>
            <a:off x="898525" y="1368425"/>
            <a:ext cx="738822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76179" name="Text Box 19"/>
          <p:cNvSpPr txBox="1">
            <a:spLocks noChangeArrowheads="1"/>
          </p:cNvSpPr>
          <p:nvPr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228600" indent="-228600" algn="l" defTabSz="800100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85750" algn="l" defTabSz="800100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971550" indent="-228600" algn="l" defTabSz="800100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314450" indent="-228600" algn="l" defTabSz="800100" rtl="0" eaLnBrk="1" fontAlgn="base" hangingPunct="1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600200" indent="-171450" algn="l" defTabSz="800100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057400" indent="-171450" algn="l" defTabSz="800100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514600" indent="-171450" algn="l" defTabSz="800100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971800" indent="-171450" algn="l" defTabSz="800100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429000" indent="-171450" algn="l" defTabSz="800100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78211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78212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78213" name="Picture 5" descr="hc_DividerGraphBG_purpl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7821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24863" y="640080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fld id="{7FF6CD50-912F-435E-9EAA-46903A610E7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7821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78219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519113"/>
            <a:ext cx="7388225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78220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78221" name="Line 13"/>
          <p:cNvSpPr>
            <a:spLocks noChangeShapeType="1"/>
          </p:cNvSpPr>
          <p:nvPr/>
        </p:nvSpPr>
        <p:spPr bwMode="auto">
          <a:xfrm>
            <a:off x="355600" y="1368425"/>
            <a:ext cx="8410575" cy="0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ts val="2600"/>
        </a:lnSpc>
        <a:spcBef>
          <a:spcPct val="0"/>
        </a:spcBef>
        <a:spcAft>
          <a:spcPct val="0"/>
        </a:spcAft>
        <a:defRPr sz="26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14300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9431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4003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8575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3147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BAB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61175"/>
            <a:chOff x="0" y="0"/>
            <a:chExt cx="5760" cy="4322"/>
          </a:xfrm>
        </p:grpSpPr>
        <p:sp>
          <p:nvSpPr>
            <p:cNvPr id="480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5760" cy="432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pic>
          <p:nvPicPr>
            <p:cNvPr id="480260" name="Picture 4" descr="TR_SlideLogo_BW600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34" y="3984"/>
              <a:ext cx="1041" cy="338"/>
            </a:xfrm>
            <a:prstGeom prst="rect">
              <a:avLst/>
            </a:prstGeom>
            <a:solidFill>
              <a:schemeClr val="tx2"/>
            </a:solidFill>
          </p:spPr>
        </p:pic>
      </p:grpSp>
      <p:pic>
        <p:nvPicPr>
          <p:cNvPr id="480268" name="Picture 12" descr="hc_DividerBG_Wgre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80265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84675" y="6394450"/>
            <a:ext cx="457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>
                <a:solidFill>
                  <a:schemeClr val="tx2"/>
                </a:solidFill>
              </a:defRPr>
            </a:lvl1pPr>
          </a:lstStyle>
          <a:p>
            <a:fld id="{92C156F5-6349-4215-9ACB-0A82766C6CE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8027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898525" y="519113"/>
            <a:ext cx="7388225" cy="81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8027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8525" y="1528763"/>
            <a:ext cx="7388225" cy="4570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18288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0272" name="Line 16"/>
          <p:cNvSpPr>
            <a:spLocks noChangeShapeType="1"/>
          </p:cNvSpPr>
          <p:nvPr/>
        </p:nvSpPr>
        <p:spPr bwMode="auto">
          <a:xfrm flipV="1">
            <a:off x="898525" y="1368425"/>
            <a:ext cx="7388225" cy="3175"/>
          </a:xfrm>
          <a:prstGeom prst="line">
            <a:avLst/>
          </a:prstGeom>
          <a:noFill/>
          <a:ln w="24130" cap="rnd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480262" name="Picture 6" descr="hc_Divider_TransLog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black">
          <a:xfrm>
            <a:off x="384175" y="6324600"/>
            <a:ext cx="1630363" cy="361950"/>
          </a:xfrm>
          <a:prstGeom prst="rect">
            <a:avLst/>
          </a:prstGeom>
          <a:noFill/>
        </p:spPr>
      </p:pic>
      <p:sp>
        <p:nvSpPr>
          <p:cNvPr id="480279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0425" y="6397625"/>
            <a:ext cx="517207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900"/>
            </a:lvl1pPr>
          </a:lstStyle>
          <a:p>
            <a:endParaRPr lang="en-US"/>
          </a:p>
        </p:txBody>
      </p:sp>
      <p:sp>
        <p:nvSpPr>
          <p:cNvPr id="480283" name="Text Box 27"/>
          <p:cNvSpPr txBox="1">
            <a:spLocks noChangeArrowheads="1"/>
          </p:cNvSpPr>
          <p:nvPr/>
        </p:nvSpPr>
        <p:spPr bwMode="auto">
          <a:xfrm rot="16200000">
            <a:off x="-684212" y="5665787"/>
            <a:ext cx="16462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182880" bIns="0">
            <a:spAutoFit/>
          </a:bodyPr>
          <a:lstStyle/>
          <a:p>
            <a:r>
              <a:rPr lang="en-US" sz="700"/>
              <a:t>©2010 Thomson Reuters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</a:defRPr>
      </a:lvl9pPr>
    </p:titleStyle>
    <p:bodyStyle>
      <a:lvl1pPr marL="228600" indent="-228600" algn="l" rtl="0" eaLnBrk="1" fontAlgn="base" hangingPunct="1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1" fontAlgn="base" hangingPunct="1">
        <a:spcBef>
          <a:spcPct val="3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5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14300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</a:defRPr>
      </a:lvl4pPr>
      <a:lvl5pPr marL="14859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19431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4003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28575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3147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SHERBORN’S INDEX ANIMALIUM INTEGRATION INTO ION: ACCESS TO ALL</a:t>
            </a:r>
            <a:endParaRPr lang="en-GB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NIGEL ROBINSON</a:t>
            </a:r>
          </a:p>
          <a:p>
            <a:r>
              <a:rPr lang="en-GB" dirty="0" smtClean="0"/>
              <a:t>DIRECTOR  YORK OPERATIONS</a:t>
            </a:r>
          </a:p>
          <a:p>
            <a:endParaRPr lang="en-GB" dirty="0" smtClean="0"/>
          </a:p>
          <a:p>
            <a:r>
              <a:rPr lang="en-GB" dirty="0" smtClean="0"/>
              <a:t>28 OCTOBER 2011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AND VIEWS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46" y="1772816"/>
            <a:ext cx="8477526" cy="4427215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1835696" y="4797152"/>
            <a:ext cx="3456384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2"/>
            <a:ext cx="8712967" cy="4680520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1403648" y="4725144"/>
            <a:ext cx="3744416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0342" y="188640"/>
            <a:ext cx="5126154" cy="6453336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11" name="Rounded Rectangle 10"/>
          <p:cNvSpPr/>
          <p:nvPr/>
        </p:nvSpPr>
        <p:spPr>
          <a:xfrm>
            <a:off x="4283968" y="5589240"/>
            <a:ext cx="4248472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8172400" y="5661248"/>
            <a:ext cx="288032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76672"/>
            <a:ext cx="3483212" cy="5744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91680" y="980728"/>
            <a:ext cx="3473383" cy="5777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DETAILS  - MERGED RECORD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933" y="1484785"/>
            <a:ext cx="8819555" cy="5373215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1331640" y="4005064"/>
            <a:ext cx="1944216" cy="720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ounded Rectangle 5"/>
          <p:cNvSpPr/>
          <p:nvPr/>
        </p:nvSpPr>
        <p:spPr>
          <a:xfrm>
            <a:off x="1331640" y="4725144"/>
            <a:ext cx="367240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1331640" y="5157192"/>
            <a:ext cx="2952328" cy="15841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652929"/>
            <a:ext cx="5796136" cy="5088439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040" y="1412776"/>
            <a:ext cx="8460432" cy="5377542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748464" cy="2898081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 OUT FOR ADDITIONAL INFORMATION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348880"/>
            <a:ext cx="5535758" cy="4458866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2924944"/>
            <a:ext cx="5508104" cy="3761632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UPDATE NOTIFICATIONS – RSS ALERTS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9" y="1475051"/>
            <a:ext cx="8964487" cy="5338325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412776"/>
            <a:ext cx="8990171" cy="5445224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METRICS INTEGRATION</a:t>
            </a:r>
            <a:endParaRPr lang="en-GB" dirty="0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916832"/>
            <a:ext cx="8928992" cy="4968552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916832"/>
            <a:ext cx="8928992" cy="4927848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17575" y="1525588"/>
          <a:ext cx="7369175" cy="4570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BENEFITS OF COLLABORATION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3" y="1522884"/>
            <a:ext cx="6264696" cy="4570412"/>
          </a:xfrm>
        </p:spPr>
        <p:txBody>
          <a:bodyPr/>
          <a:lstStyle/>
          <a:p>
            <a:r>
              <a:rPr lang="en-GB" dirty="0" smtClean="0"/>
              <a:t>Zoological Record production </a:t>
            </a:r>
          </a:p>
          <a:p>
            <a:pPr lvl="1"/>
            <a:r>
              <a:rPr lang="en-GB" dirty="0" smtClean="0"/>
              <a:t>Authority file validation</a:t>
            </a:r>
          </a:p>
          <a:p>
            <a:pPr lvl="1"/>
            <a:r>
              <a:rPr lang="en-GB" dirty="0" smtClean="0"/>
              <a:t>Resolution of homonyms in ZR production</a:t>
            </a:r>
          </a:p>
          <a:p>
            <a:pPr lvl="2"/>
            <a:r>
              <a:rPr lang="en-GB" dirty="0" smtClean="0"/>
              <a:t>Enable notification to authors</a:t>
            </a:r>
          </a:p>
          <a:p>
            <a:pPr lvl="1"/>
            <a:r>
              <a:rPr lang="en-GB" dirty="0" smtClean="0"/>
              <a:t>Increased links to literature and ZR in ION</a:t>
            </a:r>
          </a:p>
          <a:p>
            <a:r>
              <a:rPr lang="en-GB" dirty="0" smtClean="0"/>
              <a:t>Extends </a:t>
            </a:r>
            <a:r>
              <a:rPr lang="en-GB" dirty="0" smtClean="0"/>
              <a:t>the list of names used in the literature to 1758</a:t>
            </a:r>
          </a:p>
          <a:p>
            <a:pPr lvl="1"/>
            <a:r>
              <a:rPr lang="en-GB" dirty="0" smtClean="0"/>
              <a:t>Homonym checks</a:t>
            </a:r>
          </a:p>
          <a:p>
            <a:pPr lvl="1"/>
            <a:r>
              <a:rPr lang="en-GB" dirty="0" smtClean="0"/>
              <a:t>Data available for other projects </a:t>
            </a:r>
            <a:endParaRPr lang="en-GB" dirty="0" smtClean="0"/>
          </a:p>
          <a:p>
            <a:pPr lvl="2"/>
            <a:r>
              <a:rPr lang="en-GB" dirty="0" smtClean="0"/>
              <a:t>More granular </a:t>
            </a:r>
            <a:r>
              <a:rPr lang="en-GB" dirty="0" smtClean="0"/>
              <a:t>digital format</a:t>
            </a:r>
          </a:p>
          <a:p>
            <a:pPr lvl="2"/>
            <a:r>
              <a:rPr lang="en-GB" dirty="0" smtClean="0"/>
              <a:t>C</a:t>
            </a:r>
            <a:r>
              <a:rPr lang="en-GB" dirty="0" smtClean="0"/>
              <a:t>leaner </a:t>
            </a:r>
            <a:r>
              <a:rPr lang="en-GB" dirty="0" smtClean="0"/>
              <a:t>version of the </a:t>
            </a:r>
            <a:r>
              <a:rPr lang="en-GB" dirty="0" smtClean="0"/>
              <a:t>data</a:t>
            </a:r>
            <a:endParaRPr lang="en-GB" dirty="0" smtClean="0"/>
          </a:p>
        </p:txBody>
      </p:sp>
      <p:pic>
        <p:nvPicPr>
          <p:cNvPr id="5" name="Picture 4" descr="clea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5513970" y="3146836"/>
            <a:ext cx="5256586" cy="1932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Access</a:t>
            </a:r>
          </a:p>
          <a:p>
            <a:pPr lvl="1">
              <a:buNone/>
            </a:pPr>
            <a:r>
              <a:rPr lang="en-GB" dirty="0" smtClean="0"/>
              <a:t>		</a:t>
            </a:r>
            <a:r>
              <a:rPr lang="en-GB" sz="2400" dirty="0" smtClean="0"/>
              <a:t>http://www.organismnames.com</a:t>
            </a:r>
          </a:p>
          <a:p>
            <a:r>
              <a:rPr lang="en-GB" dirty="0" smtClean="0"/>
              <a:t>Contact</a:t>
            </a:r>
          </a:p>
          <a:p>
            <a:pPr>
              <a:buNone/>
            </a:pPr>
            <a:r>
              <a:rPr lang="en-GB" dirty="0" smtClean="0"/>
              <a:t>		</a:t>
            </a:r>
            <a:r>
              <a:rPr lang="en-GB" dirty="0" err="1" smtClean="0"/>
              <a:t>nigel.robinson@thomsonreuters.com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buFontTx/>
              <a:buNone/>
            </a:pPr>
            <a:endParaRPr lang="en-GB" dirty="0"/>
          </a:p>
          <a:p>
            <a:pPr lvl="1"/>
            <a:r>
              <a:rPr lang="en-GB" dirty="0"/>
              <a:t>INTRODUCTION</a:t>
            </a:r>
          </a:p>
          <a:p>
            <a:pPr lvl="1"/>
            <a:r>
              <a:rPr lang="en-GB" dirty="0" smtClean="0">
                <a:solidFill>
                  <a:schemeClr val="folHlink"/>
                </a:solidFill>
              </a:rPr>
              <a:t>PROJECT</a:t>
            </a:r>
          </a:p>
          <a:p>
            <a:pPr lvl="1"/>
            <a:r>
              <a:rPr lang="en-GB" dirty="0" smtClean="0">
                <a:solidFill>
                  <a:schemeClr val="folHlink"/>
                </a:solidFill>
              </a:rPr>
              <a:t>DEMONSTRATION OF IMPLEMENTATION</a:t>
            </a:r>
            <a:endParaRPr lang="en-GB" dirty="0">
              <a:solidFill>
                <a:schemeClr val="folHlink"/>
              </a:solidFill>
            </a:endParaRPr>
          </a:p>
          <a:p>
            <a:pPr lvl="1"/>
            <a:r>
              <a:rPr lang="en-GB" dirty="0">
                <a:solidFill>
                  <a:schemeClr val="folHlink"/>
                </a:solidFill>
              </a:rPr>
              <a:t>NEXT </a:t>
            </a:r>
            <a:r>
              <a:rPr lang="en-GB" dirty="0" smtClean="0">
                <a:solidFill>
                  <a:schemeClr val="folHlink"/>
                </a:solidFill>
              </a:rPr>
              <a:t>STEPS</a:t>
            </a:r>
            <a:endParaRPr lang="en-GB" dirty="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559" y="506413"/>
            <a:ext cx="7686873" cy="836612"/>
          </a:xfrm>
        </p:spPr>
        <p:txBody>
          <a:bodyPr/>
          <a:lstStyle/>
          <a:p>
            <a:r>
              <a:rPr lang="en-GB" dirty="0" smtClean="0"/>
              <a:t>ZOOLOGICAL RECORD &amp; INDEX ANIMALIUM</a:t>
            </a:r>
            <a:endParaRPr lang="en-GB" dirty="0"/>
          </a:p>
        </p:txBody>
      </p:sp>
      <p:sp>
        <p:nvSpPr>
          <p:cNvPr id="5" name=" 3"/>
          <p:cNvSpPr/>
          <p:nvPr/>
        </p:nvSpPr>
        <p:spPr>
          <a:xfrm>
            <a:off x="323528" y="3284984"/>
            <a:ext cx="2880320" cy="1800199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Notched Right Arrow 6"/>
          <p:cNvSpPr/>
          <p:nvPr/>
        </p:nvSpPr>
        <p:spPr>
          <a:xfrm>
            <a:off x="395536" y="5157192"/>
            <a:ext cx="7861051" cy="594360"/>
          </a:xfrm>
          <a:prstGeom prst="notchedRightArrow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bg1"/>
            </a:extrusionClr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3429000"/>
            <a:ext cx="314886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8267" y="1412776"/>
            <a:ext cx="2605733" cy="398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0232" y="1700808"/>
            <a:ext cx="191452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 3"/>
          <p:cNvSpPr/>
          <p:nvPr/>
        </p:nvSpPr>
        <p:spPr>
          <a:xfrm>
            <a:off x="3347864" y="1772816"/>
            <a:ext cx="3384376" cy="1656184"/>
          </a:xfrm>
          <a:prstGeom prst="swooshArrow">
            <a:avLst>
              <a:gd name="adj1" fmla="val 25000"/>
              <a:gd name="adj2" fmla="val 25000"/>
            </a:avLst>
          </a:prstGeom>
          <a:gradFill flip="none" rotWithShape="1">
            <a:gsLst>
              <a:gs pos="2500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bg1"/>
            </a:extrusionClr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Oval 10"/>
          <p:cNvSpPr/>
          <p:nvPr/>
        </p:nvSpPr>
        <p:spPr>
          <a:xfrm>
            <a:off x="3563888" y="5368642"/>
            <a:ext cx="148590" cy="1485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12" name="Oval 11"/>
          <p:cNvSpPr/>
          <p:nvPr/>
        </p:nvSpPr>
        <p:spPr>
          <a:xfrm>
            <a:off x="823010" y="5368642"/>
            <a:ext cx="148590" cy="1485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3"/>
          <p:cNvSpPr/>
          <p:nvPr/>
        </p:nvSpPr>
        <p:spPr>
          <a:xfrm>
            <a:off x="7740352" y="5373216"/>
            <a:ext cx="148590" cy="1485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4"/>
          <p:cNvSpPr/>
          <p:nvPr/>
        </p:nvSpPr>
        <p:spPr>
          <a:xfrm>
            <a:off x="6007586" y="5368642"/>
            <a:ext cx="148590" cy="14859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2269877"/>
            <a:ext cx="1224136" cy="193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2276872"/>
            <a:ext cx="252000" cy="339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DSC0024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7055218" y="2107289"/>
            <a:ext cx="947599" cy="710699"/>
          </a:xfrm>
          <a:prstGeom prst="rect">
            <a:avLst/>
          </a:prstGeom>
        </p:spPr>
      </p:pic>
      <p:sp>
        <p:nvSpPr>
          <p:cNvPr id="6" name=" 3"/>
          <p:cNvSpPr/>
          <p:nvPr/>
        </p:nvSpPr>
        <p:spPr>
          <a:xfrm rot="1401631" flipV="1">
            <a:off x="4913982" y="2824388"/>
            <a:ext cx="1198103" cy="833279"/>
          </a:xfrm>
          <a:prstGeom prst="swooshArrow">
            <a:avLst>
              <a:gd name="adj1" fmla="val 25000"/>
              <a:gd name="adj2" fmla="val 25000"/>
            </a:avLst>
          </a:prstGeom>
          <a:gradFill flip="none" rotWithShape="1">
            <a:gsLst>
              <a:gs pos="61000">
                <a:schemeClr val="tx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 extrusionH="76200" contourW="12700">
            <a:bevelT/>
            <a:extrusionClr>
              <a:schemeClr val="bg1"/>
            </a:extrusionClr>
            <a:contourClr>
              <a:schemeClr val="bg1"/>
            </a:contourClr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/>
          <p:cNvSpPr txBox="1"/>
          <p:nvPr/>
        </p:nvSpPr>
        <p:spPr>
          <a:xfrm>
            <a:off x="2822930" y="5589240"/>
            <a:ext cx="1677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1864</a:t>
            </a:r>
          </a:p>
          <a:p>
            <a:pPr algn="ctr"/>
            <a:r>
              <a:rPr lang="en-GB" sz="1400" dirty="0" smtClean="0"/>
              <a:t>Zoological Record </a:t>
            </a:r>
          </a:p>
          <a:p>
            <a:pPr algn="ctr"/>
            <a:r>
              <a:rPr lang="en-GB" sz="1400" dirty="0" smtClean="0"/>
              <a:t>founded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5530673" y="5589240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1999</a:t>
            </a:r>
          </a:p>
          <a:p>
            <a:pPr algn="ctr"/>
            <a:r>
              <a:rPr lang="en-GB" sz="1400" dirty="0" smtClean="0"/>
              <a:t>ION created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69207" y="5589240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Current ZR </a:t>
            </a:r>
          </a:p>
          <a:p>
            <a:pPr algn="ctr"/>
            <a:r>
              <a:rPr lang="en-GB" sz="1400" dirty="0" smtClean="0"/>
              <a:t>and ION</a:t>
            </a:r>
            <a:endParaRPr lang="en-GB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43115" y="5589240"/>
            <a:ext cx="1548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Index </a:t>
            </a:r>
            <a:r>
              <a:rPr lang="en-GB" sz="1400" dirty="0" err="1" smtClean="0"/>
              <a:t>Animalium</a:t>
            </a:r>
            <a:r>
              <a:rPr lang="en-GB" sz="1400" dirty="0" smtClean="0"/>
              <a:t> </a:t>
            </a:r>
          </a:p>
        </p:txBody>
      </p:sp>
      <p:sp>
        <p:nvSpPr>
          <p:cNvPr id="26" name="Oval 25"/>
          <p:cNvSpPr/>
          <p:nvPr/>
        </p:nvSpPr>
        <p:spPr>
          <a:xfrm>
            <a:off x="3127266" y="5373216"/>
            <a:ext cx="148590" cy="14859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TextBox 27"/>
          <p:cNvSpPr txBox="1"/>
          <p:nvPr/>
        </p:nvSpPr>
        <p:spPr>
          <a:xfrm>
            <a:off x="611560" y="508518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1758</a:t>
            </a:r>
            <a:endParaRPr lang="en-GB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909669" y="508518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1850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6767859" cy="5184576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37" name="Rectangle 36"/>
          <p:cNvSpPr/>
          <p:nvPr/>
        </p:nvSpPr>
        <p:spPr>
          <a:xfrm>
            <a:off x="0" y="4176464"/>
            <a:ext cx="9144000" cy="2780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 TO DATABASE</a:t>
            </a:r>
            <a:endParaRPr lang="en-GB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16" y="1916833"/>
            <a:ext cx="8820472" cy="50405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0" y="5589240"/>
            <a:ext cx="9144000" cy="338554"/>
          </a:xfrm>
          <a:prstGeom prst="rect">
            <a:avLst/>
          </a:prstGeom>
          <a:solidFill>
            <a:schemeClr val="bg1"/>
          </a:solidFill>
          <a:ln>
            <a:solidFill>
              <a:srgbClr val="3366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"362382","SIL34_02_24_0193","6101","splendens </a:t>
            </a:r>
            <a:r>
              <a:rPr lang="en-GB" sz="1600" dirty="0" err="1" smtClean="0"/>
              <a:t>Turdus</a:t>
            </a:r>
            <a:r>
              <a:rPr lang="en-GB" sz="1600" dirty="0" smtClean="0"/>
              <a:t>, W. E. Leach, </a:t>
            </a:r>
            <a:r>
              <a:rPr lang="en-GB" sz="1600" dirty="0" err="1" smtClean="0"/>
              <a:t>Zool</a:t>
            </a:r>
            <a:r>
              <a:rPr lang="en-GB" sz="1600" dirty="0" smtClean="0"/>
              <a:t>. </a:t>
            </a:r>
            <a:r>
              <a:rPr lang="en-GB" sz="1600" dirty="0" err="1" smtClean="0"/>
              <a:t>Miscell</a:t>
            </a:r>
            <a:r>
              <a:rPr lang="en-GB" sz="1600" dirty="0" smtClean="0"/>
              <a:t>. II. 1815, 30.”</a:t>
            </a:r>
            <a:endParaRPr lang="en-GB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644008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16216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12360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68144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92080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32440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28384" y="5337212"/>
            <a:ext cx="0" cy="792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964488" y="5337212"/>
            <a:ext cx="0" cy="792088"/>
          </a:xfrm>
          <a:prstGeom prst="line">
            <a:avLst/>
          </a:prstGeom>
          <a:ln w="28575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99592" y="5337212"/>
            <a:ext cx="0" cy="792088"/>
          </a:xfrm>
          <a:prstGeom prst="line">
            <a:avLst/>
          </a:prstGeom>
          <a:ln w="28575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54288" y="5337212"/>
            <a:ext cx="0" cy="792088"/>
          </a:xfrm>
          <a:prstGeom prst="line">
            <a:avLst/>
          </a:prstGeom>
          <a:ln w="28575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30352" y="5337212"/>
            <a:ext cx="0" cy="792088"/>
          </a:xfrm>
          <a:prstGeom prst="line">
            <a:avLst/>
          </a:prstGeom>
          <a:ln w="28575">
            <a:solidFill>
              <a:srgbClr val="33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7544" y="522920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ID</a:t>
            </a:r>
            <a:endParaRPr lang="en-GB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403648" y="5229200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Image ID</a:t>
            </a:r>
            <a:endParaRPr lang="en-GB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915816" y="5219908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Page</a:t>
            </a:r>
            <a:endParaRPr lang="en-GB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4499992" y="5250686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Name &amp;  reference</a:t>
            </a:r>
            <a:endParaRPr lang="en-GB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8" grpId="0" animBg="1"/>
      <p:bldP spid="38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43608" y="4005064"/>
            <a:ext cx="7369175" cy="2479476"/>
          </a:xfrm>
        </p:spPr>
        <p:txBody>
          <a:bodyPr/>
          <a:lstStyle/>
          <a:p>
            <a:r>
              <a:rPr lang="en-GB" sz="2000" dirty="0" smtClean="0"/>
              <a:t>Interpretation of Index </a:t>
            </a:r>
            <a:r>
              <a:rPr lang="en-GB" sz="2000" dirty="0" err="1" smtClean="0"/>
              <a:t>Animalium</a:t>
            </a:r>
            <a:r>
              <a:rPr lang="en-GB" sz="2000" dirty="0" smtClean="0"/>
              <a:t> data</a:t>
            </a:r>
          </a:p>
          <a:p>
            <a:r>
              <a:rPr lang="en-GB" sz="2000" dirty="0" smtClean="0"/>
              <a:t>Inconsistent formatting, punctuation etc. in original books</a:t>
            </a:r>
          </a:p>
          <a:p>
            <a:r>
              <a:rPr lang="en-GB" sz="2000" dirty="0" smtClean="0"/>
              <a:t>OCR errors</a:t>
            </a:r>
          </a:p>
          <a:p>
            <a:r>
              <a:rPr lang="en-GB" sz="2000" dirty="0" smtClean="0"/>
              <a:t>Variant publication titles</a:t>
            </a:r>
          </a:p>
          <a:p>
            <a:r>
              <a:rPr lang="en-GB" sz="2000" dirty="0" smtClean="0"/>
              <a:t>Application of management classification </a:t>
            </a:r>
          </a:p>
          <a:p>
            <a:pPr>
              <a:buNone/>
            </a:pPr>
            <a:endParaRPr lang="en-GB" sz="2000" dirty="0" smtClean="0"/>
          </a:p>
          <a:p>
            <a:pPr>
              <a:buNone/>
            </a:pPr>
            <a:endParaRPr lang="en-GB" sz="2000" dirty="0"/>
          </a:p>
        </p:txBody>
      </p:sp>
      <p:pic>
        <p:nvPicPr>
          <p:cNvPr id="5" name="Picture 4" descr="optimistic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484784"/>
            <a:ext cx="7056784" cy="235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NORMALISED DATA RECORD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512" y="1988840"/>
            <a:ext cx="5328592" cy="4138364"/>
          </a:xfrm>
          <a:solidFill>
            <a:srgbClr val="FFFFE5"/>
          </a:solidFill>
          <a:ln>
            <a:solidFill>
              <a:srgbClr val="336600"/>
            </a:solidFill>
          </a:ln>
        </p:spPr>
        <p:txBody>
          <a:bodyPr lIns="180000"/>
          <a:lstStyle/>
          <a:p>
            <a:pPr>
              <a:buNone/>
            </a:pPr>
            <a:r>
              <a:rPr lang="en-GB" sz="1800" dirty="0" smtClean="0"/>
              <a:t>Genus: </a:t>
            </a:r>
            <a:r>
              <a:rPr lang="en-GB" sz="1800" dirty="0" err="1" smtClean="0"/>
              <a:t>Turdus</a:t>
            </a:r>
            <a:endParaRPr lang="en-GB" sz="1800" dirty="0" smtClean="0"/>
          </a:p>
          <a:p>
            <a:pPr>
              <a:buNone/>
            </a:pPr>
            <a:r>
              <a:rPr lang="en-GB" sz="1800" dirty="0" smtClean="0"/>
              <a:t>Species: </a:t>
            </a:r>
            <a:r>
              <a:rPr lang="en-GB" sz="1800" dirty="0" err="1" smtClean="0"/>
              <a:t>splendens</a:t>
            </a:r>
            <a:endParaRPr lang="en-GB" sz="1800" dirty="0" smtClean="0"/>
          </a:p>
          <a:p>
            <a:pPr>
              <a:buNone/>
            </a:pPr>
            <a:r>
              <a:rPr lang="en-GB" sz="1800" dirty="0" smtClean="0"/>
              <a:t>Name string: </a:t>
            </a:r>
            <a:r>
              <a:rPr lang="en-GB" sz="1800" dirty="0" err="1" smtClean="0"/>
              <a:t>Turdus</a:t>
            </a:r>
            <a:r>
              <a:rPr lang="en-GB" sz="1800" dirty="0" smtClean="0"/>
              <a:t> </a:t>
            </a:r>
            <a:r>
              <a:rPr lang="en-GB" sz="1800" dirty="0" err="1" smtClean="0"/>
              <a:t>splendens</a:t>
            </a:r>
            <a:endParaRPr lang="en-GB" sz="1800" dirty="0" smtClean="0"/>
          </a:p>
          <a:p>
            <a:pPr>
              <a:buNone/>
            </a:pPr>
            <a:r>
              <a:rPr lang="en-GB" sz="1800" dirty="0" smtClean="0"/>
              <a:t>Author </a:t>
            </a:r>
            <a:r>
              <a:rPr lang="en-GB" sz="1800" dirty="0" err="1" smtClean="0"/>
              <a:t>lastname</a:t>
            </a:r>
            <a:r>
              <a:rPr lang="en-GB" sz="1800" dirty="0" smtClean="0"/>
              <a:t>: Leach</a:t>
            </a:r>
          </a:p>
          <a:p>
            <a:pPr>
              <a:buNone/>
            </a:pPr>
            <a:r>
              <a:rPr lang="en-GB" sz="1800" dirty="0" smtClean="0"/>
              <a:t>Author forename: W.E.</a:t>
            </a:r>
          </a:p>
          <a:p>
            <a:pPr>
              <a:buNone/>
            </a:pPr>
            <a:r>
              <a:rPr lang="en-GB" sz="1800" dirty="0" smtClean="0"/>
              <a:t>Abbreviated publication name: </a:t>
            </a:r>
            <a:r>
              <a:rPr lang="en-GB" sz="1800" dirty="0" err="1" smtClean="0"/>
              <a:t>Zool</a:t>
            </a:r>
            <a:r>
              <a:rPr lang="en-GB" sz="1800" dirty="0" smtClean="0"/>
              <a:t>. </a:t>
            </a:r>
            <a:r>
              <a:rPr lang="en-GB" sz="1800" dirty="0" err="1" smtClean="0"/>
              <a:t>Miscell</a:t>
            </a:r>
            <a:r>
              <a:rPr lang="en-GB" sz="1800" dirty="0" smtClean="0"/>
              <a:t>.</a:t>
            </a:r>
          </a:p>
          <a:p>
            <a:pPr>
              <a:buNone/>
            </a:pPr>
            <a:r>
              <a:rPr lang="en-GB" sz="1800" dirty="0" smtClean="0"/>
              <a:t>Full publication name: The Zoological Miscellany</a:t>
            </a:r>
          </a:p>
          <a:p>
            <a:pPr>
              <a:buNone/>
            </a:pPr>
            <a:r>
              <a:rPr lang="en-GB" sz="1800" dirty="0" smtClean="0"/>
              <a:t>Volume:  II</a:t>
            </a:r>
          </a:p>
          <a:p>
            <a:pPr>
              <a:buNone/>
            </a:pPr>
            <a:r>
              <a:rPr lang="en-GB" sz="1800" dirty="0" smtClean="0"/>
              <a:t>Year: 1815</a:t>
            </a:r>
          </a:p>
          <a:p>
            <a:pPr>
              <a:buNone/>
            </a:pPr>
            <a:r>
              <a:rPr lang="en-GB" sz="1800" dirty="0" smtClean="0"/>
              <a:t>Page: 30</a:t>
            </a:r>
          </a:p>
          <a:p>
            <a:pPr>
              <a:buNone/>
            </a:pPr>
            <a:endParaRPr lang="en-GB" sz="18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84168" y="2420888"/>
            <a:ext cx="2816299" cy="3168352"/>
          </a:xfrm>
          <a:ln>
            <a:solidFill>
              <a:srgbClr val="336600"/>
            </a:solidFill>
          </a:ln>
        </p:spPr>
        <p:txBody>
          <a:bodyPr/>
          <a:lstStyle/>
          <a:p>
            <a:r>
              <a:rPr lang="en-GB" sz="2400" dirty="0" smtClean="0"/>
              <a:t>Bibliographic record</a:t>
            </a:r>
          </a:p>
          <a:p>
            <a:r>
              <a:rPr lang="en-GB" sz="2400" dirty="0" smtClean="0"/>
              <a:t>Classification routines</a:t>
            </a:r>
          </a:p>
          <a:p>
            <a:r>
              <a:rPr lang="en-GB" sz="2400" dirty="0" smtClean="0"/>
              <a:t>ZR style entry</a:t>
            </a:r>
          </a:p>
          <a:p>
            <a:r>
              <a:rPr lang="en-GB" sz="2400" dirty="0" smtClean="0"/>
              <a:t>Standard data load and QC</a:t>
            </a:r>
            <a:endParaRPr lang="en-GB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" y="1484784"/>
            <a:ext cx="8820472" cy="432048"/>
          </a:xfrm>
          <a:prstGeom prst="rect">
            <a:avLst/>
          </a:prstGeom>
          <a:noFill/>
          <a:ln w="9525">
            <a:solidFill>
              <a:schemeClr val="tx1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 bwMode="auto">
          <a:xfrm>
            <a:off x="5508104" y="3861048"/>
            <a:ext cx="504056" cy="288032"/>
          </a:xfrm>
          <a:prstGeom prst="rightArrow">
            <a:avLst/>
          </a:prstGeom>
          <a:solidFill>
            <a:srgbClr val="33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sx="1000" sy="1000" algn="ctr">
              <a:srgbClr val="000000"/>
            </a:outerShdw>
          </a:effectLst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 FLOW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55576" y="5877272"/>
            <a:ext cx="6336704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dirty="0" smtClean="0">
                <a:solidFill>
                  <a:schemeClr val="bg1"/>
                </a:solidFill>
              </a:rPr>
              <a:t>INPUT FILE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827584" y="5013176"/>
            <a:ext cx="6192688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PARSING ROUTINES</a:t>
            </a:r>
          </a:p>
        </p:txBody>
      </p:sp>
      <p:sp>
        <p:nvSpPr>
          <p:cNvPr id="6" name="Curved Left Arrow 5"/>
          <p:cNvSpPr/>
          <p:nvPr/>
        </p:nvSpPr>
        <p:spPr bwMode="auto">
          <a:xfrm>
            <a:off x="7020272" y="5013176"/>
            <a:ext cx="1512168" cy="576064"/>
          </a:xfrm>
          <a:prstGeom prst="curvedLeftArrow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827584" y="3356992"/>
            <a:ext cx="6192688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DATA WAREHOUSE (in standard format)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067944" y="2348880"/>
            <a:ext cx="2880320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55576" y="2348880"/>
            <a:ext cx="2880320" cy="504056"/>
          </a:xfrm>
          <a:prstGeom prst="roundRect">
            <a:avLst/>
          </a:prstGeom>
          <a:solidFill>
            <a:srgbClr val="3366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lang="en-GB" sz="2400" dirty="0" smtClean="0">
                <a:solidFill>
                  <a:schemeClr val="bg1"/>
                </a:solidFill>
              </a:rPr>
              <a:t>OUTPUT FILES</a:t>
            </a:r>
          </a:p>
        </p:txBody>
      </p:sp>
      <p:sp>
        <p:nvSpPr>
          <p:cNvPr id="10" name="Curved Left Arrow 9"/>
          <p:cNvSpPr/>
          <p:nvPr/>
        </p:nvSpPr>
        <p:spPr bwMode="auto">
          <a:xfrm flipV="1">
            <a:off x="7020272" y="2204864"/>
            <a:ext cx="1736576" cy="1584176"/>
          </a:xfrm>
          <a:prstGeom prst="curvedLeftArrow">
            <a:avLst>
              <a:gd name="adj1" fmla="val 23808"/>
              <a:gd name="adj2" fmla="val 50000"/>
              <a:gd name="adj3" fmla="val 25000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0272" y="41397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Correction cycles</a:t>
            </a:r>
            <a:endParaRPr lang="en-GB" dirty="0"/>
          </a:p>
        </p:txBody>
      </p:sp>
      <p:sp>
        <p:nvSpPr>
          <p:cNvPr id="12" name="Down Arrow 11"/>
          <p:cNvSpPr/>
          <p:nvPr/>
        </p:nvSpPr>
        <p:spPr bwMode="auto">
          <a:xfrm flipV="1">
            <a:off x="1691680" y="2780928"/>
            <a:ext cx="432048" cy="576064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13" name="Down Arrow 12"/>
          <p:cNvSpPr/>
          <p:nvPr/>
        </p:nvSpPr>
        <p:spPr bwMode="auto">
          <a:xfrm flipV="1">
            <a:off x="5436096" y="2780928"/>
            <a:ext cx="432048" cy="576064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 flipV="1">
            <a:off x="1691680" y="3789040"/>
            <a:ext cx="432048" cy="432048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15" name="Down Arrow 14"/>
          <p:cNvSpPr/>
          <p:nvPr/>
        </p:nvSpPr>
        <p:spPr bwMode="auto">
          <a:xfrm flipV="1">
            <a:off x="5436096" y="3789040"/>
            <a:ext cx="432048" cy="432048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16" name="Down Arrow 15"/>
          <p:cNvSpPr/>
          <p:nvPr/>
        </p:nvSpPr>
        <p:spPr bwMode="auto">
          <a:xfrm flipV="1">
            <a:off x="5436096" y="5445224"/>
            <a:ext cx="432048" cy="432048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17" name="Down Arrow 16"/>
          <p:cNvSpPr/>
          <p:nvPr/>
        </p:nvSpPr>
        <p:spPr bwMode="auto">
          <a:xfrm flipV="1">
            <a:off x="1691680" y="5445224"/>
            <a:ext cx="432048" cy="432048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18" name="Oval 17"/>
          <p:cNvSpPr/>
          <p:nvPr/>
        </p:nvSpPr>
        <p:spPr bwMode="auto">
          <a:xfrm>
            <a:off x="755576" y="1484784"/>
            <a:ext cx="6408712" cy="504056"/>
          </a:xfrm>
          <a:prstGeom prst="ellipse">
            <a:avLst/>
          </a:prstGeom>
          <a:solidFill>
            <a:srgbClr val="336600"/>
          </a:solidFill>
          <a:ln w="9525" cap="flat" cmpd="sng" algn="ctr">
            <a:solidFill>
              <a:srgbClr val="33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BIODIVERSITY COMMUNITY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827584" y="4221088"/>
            <a:ext cx="6192688" cy="504056"/>
          </a:xfrm>
          <a:prstGeom prst="round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50000"/>
              </a:spcBef>
            </a:pPr>
            <a:r>
              <a:rPr lang="en-GB" sz="2400" dirty="0" smtClean="0">
                <a:solidFill>
                  <a:schemeClr val="tx1">
                    <a:lumMod val="75000"/>
                  </a:schemeClr>
                </a:solidFill>
              </a:rPr>
              <a:t>ZR CLASSIFICATION APPLIED</a:t>
            </a:r>
          </a:p>
        </p:txBody>
      </p:sp>
      <p:sp>
        <p:nvSpPr>
          <p:cNvPr id="20" name="Down Arrow 19"/>
          <p:cNvSpPr/>
          <p:nvPr/>
        </p:nvSpPr>
        <p:spPr bwMode="auto">
          <a:xfrm flipV="1">
            <a:off x="1691680" y="4653136"/>
            <a:ext cx="432048" cy="360040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21" name="Down Arrow 20"/>
          <p:cNvSpPr/>
          <p:nvPr/>
        </p:nvSpPr>
        <p:spPr bwMode="auto">
          <a:xfrm flipV="1">
            <a:off x="5436096" y="4653136"/>
            <a:ext cx="432048" cy="360040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22" name="Down Arrow 21"/>
          <p:cNvSpPr/>
          <p:nvPr/>
        </p:nvSpPr>
        <p:spPr bwMode="auto">
          <a:xfrm flipV="1">
            <a:off x="1691680" y="1916832"/>
            <a:ext cx="432048" cy="432048"/>
          </a:xfrm>
          <a:prstGeom prst="downArrow">
            <a:avLst/>
          </a:prstGeom>
          <a:solidFill>
            <a:srgbClr val="336600"/>
          </a:solidFill>
          <a:ln w="9525" cap="flat" cmpd="sng" algn="ctr">
            <a:solidFill>
              <a:srgbClr val="336600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  <p:sp>
        <p:nvSpPr>
          <p:cNvPr id="23" name="Down Arrow 22"/>
          <p:cNvSpPr/>
          <p:nvPr/>
        </p:nvSpPr>
        <p:spPr bwMode="auto">
          <a:xfrm flipV="1">
            <a:off x="5436096" y="1916832"/>
            <a:ext cx="432048" cy="432048"/>
          </a:xfrm>
          <a:prstGeom prst="downArrow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dist="12700" dir="4080000" sx="1000" sy="1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prstMaterial="matte">
            <a:bevelT w="63500" h="63500"/>
            <a:contourClr>
              <a:schemeClr val="tx2"/>
            </a:contourClr>
          </a:sp3d>
        </p:spPr>
        <p:txBody>
          <a:bodyPr vert="horz" wrap="square" lIns="0" tIns="0" rIns="182880" bIns="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50000"/>
              </a:spcBef>
            </a:pPr>
            <a:endParaRPr lang="en-GB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INDEX TO ORGANISM NAMES SEARCH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08" y="1484784"/>
            <a:ext cx="8964488" cy="5338070"/>
          </a:xfrm>
          <a:prstGeom prst="rect">
            <a:avLst/>
          </a:prstGeom>
          <a:noFill/>
          <a:ln w="9525">
            <a:solidFill>
              <a:srgbClr val="336600"/>
            </a:solidFill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03848" y="4422304"/>
            <a:ext cx="11015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 smtClean="0"/>
              <a:t>Turdus</a:t>
            </a:r>
            <a:r>
              <a:rPr lang="en-GB" sz="900" dirty="0" smtClean="0"/>
              <a:t> </a:t>
            </a:r>
            <a:r>
              <a:rPr lang="en-GB" sz="900" dirty="0" err="1" smtClean="0"/>
              <a:t>splendens</a:t>
            </a:r>
            <a:endParaRPr lang="en-GB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theme/theme1.xml><?xml version="1.0" encoding="utf-8"?>
<a:theme xmlns:a="http://schemas.openxmlformats.org/drawingml/2006/main" name="blank">
  <a:themeElements>
    <a:clrScheme name="tr_general_use_template_05-01-08 1">
      <a:dk1>
        <a:srgbClr val="666666"/>
      </a:dk1>
      <a:lt1>
        <a:srgbClr val="FFFFFF"/>
      </a:lt1>
      <a:dk2>
        <a:srgbClr val="FF8000"/>
      </a:dk2>
      <a:lt2>
        <a:srgbClr val="BABABA"/>
      </a:lt2>
      <a:accent1>
        <a:srgbClr val="FF8000"/>
      </a:accent1>
      <a:accent2>
        <a:srgbClr val="DC0A0A"/>
      </a:accent2>
      <a:accent3>
        <a:srgbClr val="FFFFFF"/>
      </a:accent3>
      <a:accent4>
        <a:srgbClr val="565656"/>
      </a:accent4>
      <a:accent5>
        <a:srgbClr val="FFC0AA"/>
      </a:accent5>
      <a:accent6>
        <a:srgbClr val="C70808"/>
      </a:accent6>
      <a:hlink>
        <a:srgbClr val="766C62"/>
      </a:hlink>
      <a:folHlink>
        <a:srgbClr val="A0968C"/>
      </a:folHlink>
    </a:clrScheme>
    <a:fontScheme name="tr_general_use_template_05-01-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r_general_use_template_05-01-08 1">
        <a:dk1>
          <a:srgbClr val="666666"/>
        </a:dk1>
        <a:lt1>
          <a:srgbClr val="FFFFFF"/>
        </a:lt1>
        <a:dk2>
          <a:srgbClr val="FF8000"/>
        </a:dk2>
        <a:lt2>
          <a:srgbClr val="BABABA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565656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_05-01-08 2">
        <a:dk1>
          <a:srgbClr val="666666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565656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_05-01-08 3">
        <a:dk1>
          <a:srgbClr val="666666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565656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_05-01-08 4">
        <a:dk1>
          <a:srgbClr val="666666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565656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7_Default Design">
  <a:themeElements>
    <a:clrScheme name="7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7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7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Default Design">
  <a:themeElements>
    <a:clrScheme name="8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8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8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9_Default Design">
  <a:themeElements>
    <a:clrScheme name="9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9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_general_use_template">
  <a:themeElements>
    <a:clrScheme name="tr_general_use_template 1">
      <a:dk1>
        <a:srgbClr val="4B4B4B"/>
      </a:dk1>
      <a:lt1>
        <a:srgbClr val="FFFFFF"/>
      </a:lt1>
      <a:dk2>
        <a:srgbClr val="FF8000"/>
      </a:dk2>
      <a:lt2>
        <a:srgbClr val="BABABA"/>
      </a:lt2>
      <a:accent1>
        <a:srgbClr val="FF8000"/>
      </a:accent1>
      <a:accent2>
        <a:srgbClr val="DC0A0A"/>
      </a:accent2>
      <a:accent3>
        <a:srgbClr val="FFFFFF"/>
      </a:accent3>
      <a:accent4>
        <a:srgbClr val="3F3F3F"/>
      </a:accent4>
      <a:accent5>
        <a:srgbClr val="FFC0AA"/>
      </a:accent5>
      <a:accent6>
        <a:srgbClr val="C70808"/>
      </a:accent6>
      <a:hlink>
        <a:srgbClr val="766C62"/>
      </a:hlink>
      <a:folHlink>
        <a:srgbClr val="A0968C"/>
      </a:folHlink>
    </a:clrScheme>
    <a:fontScheme name="tr_general_use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r_general_use_template 1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2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4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5">
        <a:dk1>
          <a:srgbClr val="666666"/>
        </a:dk1>
        <a:lt1>
          <a:srgbClr val="FFFFFF"/>
        </a:lt1>
        <a:dk2>
          <a:srgbClr val="FF8000"/>
        </a:dk2>
        <a:lt2>
          <a:srgbClr val="BABABA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565656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6">
        <a:dk1>
          <a:srgbClr val="666666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565656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7">
        <a:dk1>
          <a:srgbClr val="666666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565656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r_general_use_template 8">
        <a:dk1>
          <a:srgbClr val="666666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565656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R Healthcare &amp; science">
  <a:themeElements>
    <a:clrScheme name="TEST_tr_present_080326_v1 1">
      <a:dk1>
        <a:srgbClr val="4B4B4B"/>
      </a:dk1>
      <a:lt1>
        <a:srgbClr val="FFFFFF"/>
      </a:lt1>
      <a:dk2>
        <a:srgbClr val="FF8000"/>
      </a:dk2>
      <a:lt2>
        <a:srgbClr val="A0968C"/>
      </a:lt2>
      <a:accent1>
        <a:srgbClr val="005A84"/>
      </a:accent1>
      <a:accent2>
        <a:srgbClr val="6234A4"/>
      </a:accent2>
      <a:accent3>
        <a:srgbClr val="FFFFFF"/>
      </a:accent3>
      <a:accent4>
        <a:srgbClr val="3F3F3F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TEST_tr_present_080326_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ST_tr_present_080326_v1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_tr_present_080326_v1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_tr_present_080326_v1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_tr_present_080326_v1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ST_tr_present_080326_v1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R_PPT_forApply">
  <a:themeElements>
    <a:clrScheme name="1_TR_PPT_forApply 1">
      <a:dk1>
        <a:srgbClr val="4B4B4B"/>
      </a:dk1>
      <a:lt1>
        <a:srgbClr val="FFFFFF"/>
      </a:lt1>
      <a:dk2>
        <a:srgbClr val="FF8000"/>
      </a:dk2>
      <a:lt2>
        <a:srgbClr val="A0968C"/>
      </a:lt2>
      <a:accent1>
        <a:srgbClr val="005A84"/>
      </a:accent1>
      <a:accent2>
        <a:srgbClr val="6234A4"/>
      </a:accent2>
      <a:accent3>
        <a:srgbClr val="FFFFFF"/>
      </a:accent3>
      <a:accent4>
        <a:srgbClr val="3F3F3F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1_TR_PPT_forAppl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TR_PPT_forApply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R_PPT_forApply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R_PPT_forApply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R_PPT_forApply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R_PPT_forApply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fault Design">
  <a:themeElements>
    <a:clrScheme name="1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Default Design">
  <a:themeElements>
    <a:clrScheme name="3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3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Default Design">
  <a:themeElements>
    <a:clrScheme name="4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4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Default Design">
  <a:themeElements>
    <a:clrScheme name="5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5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Default Design">
  <a:themeElements>
    <a:clrScheme name="6_Default Design 5">
      <a:dk1>
        <a:srgbClr val="A0968C"/>
      </a:dk1>
      <a:lt1>
        <a:srgbClr val="FFFFFF"/>
      </a:lt1>
      <a:dk2>
        <a:srgbClr val="5F5F5F"/>
      </a:dk2>
      <a:lt2>
        <a:srgbClr val="FFFFFF"/>
      </a:lt2>
      <a:accent1>
        <a:srgbClr val="005A84"/>
      </a:accent1>
      <a:accent2>
        <a:srgbClr val="6234A4"/>
      </a:accent2>
      <a:accent3>
        <a:srgbClr val="B6B6B6"/>
      </a:accent3>
      <a:accent4>
        <a:srgbClr val="DADADA"/>
      </a:accent4>
      <a:accent5>
        <a:srgbClr val="AAB5C2"/>
      </a:accent5>
      <a:accent6>
        <a:srgbClr val="582E94"/>
      </a:accent6>
      <a:hlink>
        <a:srgbClr val="828282"/>
      </a:hlink>
      <a:folHlink>
        <a:srgbClr val="BABABA"/>
      </a:folHlink>
    </a:clrScheme>
    <a:fontScheme name="6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18288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6_Default Design 1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005A84"/>
        </a:accent1>
        <a:accent2>
          <a:srgbClr val="6234A4"/>
        </a:accent2>
        <a:accent3>
          <a:srgbClr val="FFFFFF"/>
        </a:accent3>
        <a:accent4>
          <a:srgbClr val="3F3F3F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2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8A22F"/>
        </a:accent1>
        <a:accent2>
          <a:srgbClr val="FFB400"/>
        </a:accent2>
        <a:accent3>
          <a:srgbClr val="FFFFFF"/>
        </a:accent3>
        <a:accent4>
          <a:srgbClr val="3F3F3F"/>
        </a:accent4>
        <a:accent5>
          <a:srgbClr val="BECEAD"/>
        </a:accent5>
        <a:accent6>
          <a:srgbClr val="E7A300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3">
        <a:dk1>
          <a:srgbClr val="4B4B4B"/>
        </a:dk1>
        <a:lt1>
          <a:srgbClr val="FFFFFF"/>
        </a:lt1>
        <a:dk2>
          <a:srgbClr val="FF8000"/>
        </a:dk2>
        <a:lt2>
          <a:srgbClr val="BABABA"/>
        </a:lt2>
        <a:accent1>
          <a:srgbClr val="766C62"/>
        </a:accent1>
        <a:accent2>
          <a:srgbClr val="A0968C"/>
        </a:accent2>
        <a:accent3>
          <a:srgbClr val="FFFFFF"/>
        </a:accent3>
        <a:accent4>
          <a:srgbClr val="3F3F3F"/>
        </a:accent4>
        <a:accent5>
          <a:srgbClr val="BDBAB7"/>
        </a:accent5>
        <a:accent6>
          <a:srgbClr val="91877E"/>
        </a:accent6>
        <a:hlink>
          <a:srgbClr val="0083BF"/>
        </a:hlink>
        <a:folHlink>
          <a:srgbClr val="78A2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4">
        <a:dk1>
          <a:srgbClr val="4B4B4B"/>
        </a:dk1>
        <a:lt1>
          <a:srgbClr val="FFFFFF"/>
        </a:lt1>
        <a:dk2>
          <a:srgbClr val="FF8000"/>
        </a:dk2>
        <a:lt2>
          <a:srgbClr val="A0968C"/>
        </a:lt2>
        <a:accent1>
          <a:srgbClr val="FF8000"/>
        </a:accent1>
        <a:accent2>
          <a:srgbClr val="DC0A0A"/>
        </a:accent2>
        <a:accent3>
          <a:srgbClr val="FFFFFF"/>
        </a:accent3>
        <a:accent4>
          <a:srgbClr val="3F3F3F"/>
        </a:accent4>
        <a:accent5>
          <a:srgbClr val="FFC0AA"/>
        </a:accent5>
        <a:accent6>
          <a:srgbClr val="C70808"/>
        </a:accent6>
        <a:hlink>
          <a:srgbClr val="766C62"/>
        </a:hlink>
        <a:folHlink>
          <a:srgbClr val="A0968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Default Design 5">
        <a:dk1>
          <a:srgbClr val="A0968C"/>
        </a:dk1>
        <a:lt1>
          <a:srgbClr val="FFFFFF"/>
        </a:lt1>
        <a:dk2>
          <a:srgbClr val="5F5F5F"/>
        </a:dk2>
        <a:lt2>
          <a:srgbClr val="FFFFFF"/>
        </a:lt2>
        <a:accent1>
          <a:srgbClr val="005A84"/>
        </a:accent1>
        <a:accent2>
          <a:srgbClr val="6234A4"/>
        </a:accent2>
        <a:accent3>
          <a:srgbClr val="B6B6B6"/>
        </a:accent3>
        <a:accent4>
          <a:srgbClr val="DADADA"/>
        </a:accent4>
        <a:accent5>
          <a:srgbClr val="AAB5C2"/>
        </a:accent5>
        <a:accent6>
          <a:srgbClr val="582E94"/>
        </a:accent6>
        <a:hlink>
          <a:srgbClr val="828282"/>
        </a:hlink>
        <a:folHlink>
          <a:srgbClr val="BABAB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">
    <a:dk1>
      <a:srgbClr val="4B4B4B"/>
    </a:dk1>
    <a:lt1>
      <a:srgbClr val="FFFFFF"/>
    </a:lt1>
    <a:dk2>
      <a:srgbClr val="FF8000"/>
    </a:dk2>
    <a:lt2>
      <a:srgbClr val="766C62"/>
    </a:lt2>
    <a:accent1>
      <a:srgbClr val="FF8000"/>
    </a:accent1>
    <a:accent2>
      <a:srgbClr val="FF9100"/>
    </a:accent2>
    <a:accent3>
      <a:srgbClr val="FFFFFF"/>
    </a:accent3>
    <a:accent4>
      <a:srgbClr val="3F3F3F"/>
    </a:accent4>
    <a:accent5>
      <a:srgbClr val="FFC0AA"/>
    </a:accent5>
    <a:accent6>
      <a:srgbClr val="E78300"/>
    </a:accent6>
    <a:hlink>
      <a:srgbClr val="FFB400"/>
    </a:hlink>
    <a:folHlink>
      <a:srgbClr val="A096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1682</TotalTime>
  <Words>376</Words>
  <Application>Microsoft Office PowerPoint</Application>
  <PresentationFormat>On-screen Show (4:3)</PresentationFormat>
  <Paragraphs>108</Paragraphs>
  <Slides>17</Slides>
  <Notes>4</Notes>
  <HiddenSlides>2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blank</vt:lpstr>
      <vt:lpstr>tr_general_use_template</vt:lpstr>
      <vt:lpstr>TR Healthcare &amp; science</vt:lpstr>
      <vt:lpstr>1_TR_PPT_forApply</vt:lpstr>
      <vt:lpstr>1_Default Design</vt:lpstr>
      <vt:lpstr>3_Default Design</vt:lpstr>
      <vt:lpstr>4_Default Design</vt:lpstr>
      <vt:lpstr>5_Default Design</vt:lpstr>
      <vt:lpstr>6_Default Design</vt:lpstr>
      <vt:lpstr>7_Default Design</vt:lpstr>
      <vt:lpstr>8_Default Design</vt:lpstr>
      <vt:lpstr>9_Default Design</vt:lpstr>
      <vt:lpstr>SHERBORN’S INDEX ANIMALIUM INTEGRATION INTO ION: ACCESS TO ALL</vt:lpstr>
      <vt:lpstr>AGENDA</vt:lpstr>
      <vt:lpstr>ZOOLOGICAL RECORD &amp; INDEX ANIMALIUM</vt:lpstr>
      <vt:lpstr>TEXT TO DATABASE</vt:lpstr>
      <vt:lpstr>CHALLENGES</vt:lpstr>
      <vt:lpstr>NORMALISED DATA RECORD</vt:lpstr>
      <vt:lpstr>PROCESS FLOW</vt:lpstr>
      <vt:lpstr>DEMONSTRATION</vt:lpstr>
      <vt:lpstr>INDEX TO ORGANISM NAMES SEARCH</vt:lpstr>
      <vt:lpstr>RESULTS AND VIEWS</vt:lpstr>
      <vt:lpstr>DETAILS  - MERGED RECORD</vt:lpstr>
      <vt:lpstr>LINK OUT FOR ADDITIONAL INFORMATION</vt:lpstr>
      <vt:lpstr>UPDATE NOTIFICATIONS – RSS ALERTS</vt:lpstr>
      <vt:lpstr>METRICS INTEGRATION</vt:lpstr>
      <vt:lpstr>NEXT STEPS</vt:lpstr>
      <vt:lpstr>BENEFITS OF COLLABORATION</vt:lpstr>
      <vt:lpstr>QUESTIONS??</vt:lpstr>
    </vt:vector>
  </TitlesOfParts>
  <Company>Thomson Reuters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SHERBORN’S INDEX ANIMALIUM INTEGRATION INTO ION: ACCESS TO ALL</dc:title>
  <dc:creator>Nigel Robinson</dc:creator>
  <cp:lastModifiedBy>Nigel Robinson</cp:lastModifiedBy>
  <cp:revision>231</cp:revision>
  <dcterms:created xsi:type="dcterms:W3CDTF">2011-10-03T08:24:41Z</dcterms:created>
  <dcterms:modified xsi:type="dcterms:W3CDTF">2011-10-27T21:26:45Z</dcterms:modified>
</cp:coreProperties>
</file>